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89" r:id="rId3"/>
    <p:sldId id="256" r:id="rId4"/>
    <p:sldId id="296" r:id="rId5"/>
    <p:sldId id="322" r:id="rId6"/>
    <p:sldId id="323" r:id="rId7"/>
    <p:sldId id="309" r:id="rId8"/>
    <p:sldId id="277" r:id="rId9"/>
    <p:sldId id="278" r:id="rId10"/>
    <p:sldId id="297" r:id="rId11"/>
    <p:sldId id="306" r:id="rId12"/>
    <p:sldId id="292" r:id="rId13"/>
    <p:sldId id="293" r:id="rId14"/>
    <p:sldId id="294" r:id="rId15"/>
    <p:sldId id="262" r:id="rId16"/>
    <p:sldId id="263" r:id="rId17"/>
    <p:sldId id="264" r:id="rId18"/>
    <p:sldId id="295" r:id="rId19"/>
    <p:sldId id="267" r:id="rId20"/>
    <p:sldId id="269" r:id="rId21"/>
    <p:sldId id="287" r:id="rId22"/>
    <p:sldId id="302" r:id="rId23"/>
    <p:sldId id="312" r:id="rId24"/>
    <p:sldId id="299" r:id="rId25"/>
    <p:sldId id="270" r:id="rId26"/>
    <p:sldId id="308" r:id="rId27"/>
    <p:sldId id="273" r:id="rId28"/>
    <p:sldId id="304" r:id="rId29"/>
    <p:sldId id="274" r:id="rId30"/>
    <p:sldId id="276" r:id="rId31"/>
    <p:sldId id="300" r:id="rId32"/>
    <p:sldId id="310" r:id="rId33"/>
    <p:sldId id="301" r:id="rId34"/>
    <p:sldId id="307" r:id="rId35"/>
    <p:sldId id="286" r:id="rId36"/>
    <p:sldId id="280" r:id="rId37"/>
    <p:sldId id="281" r:id="rId38"/>
    <p:sldId id="314" r:id="rId39"/>
    <p:sldId id="311" r:id="rId40"/>
    <p:sldId id="315" r:id="rId41"/>
    <p:sldId id="317" r:id="rId42"/>
    <p:sldId id="316" r:id="rId43"/>
    <p:sldId id="321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9163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918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386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585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272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291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349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156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24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072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195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3CE2E-56A7-4BA4-BFF5-63308732AA21}" type="datetimeFigureOut">
              <a:rPr lang="fr-BE" smtClean="0"/>
              <a:t>14/07/2014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7C049-5FF3-4B4B-94C6-491539F056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538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s.inondations-tubize.be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970402" cy="6858000"/>
          </a:xfrm>
        </p:spPr>
      </p:pic>
    </p:spTree>
    <p:extLst>
      <p:ext uri="{BB962C8B-B14F-4D97-AF65-F5344CB8AC3E}">
        <p14:creationId xmlns:p14="http://schemas.microsoft.com/office/powerpoint/2010/main" val="17668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6694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La station d’épuration de Braine le Château rejette une partie de ses eaux dans le </a:t>
            </a:r>
            <a:r>
              <a:rPr lang="fr-BE" b="1" dirty="0" err="1" smtClean="0"/>
              <a:t>Hain</a:t>
            </a:r>
            <a:r>
              <a:rPr lang="fr-BE" b="1" dirty="0" smtClean="0"/>
              <a:t> en amont de Clabecq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26695"/>
            <a:ext cx="4251159" cy="340092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79" y="1026695"/>
            <a:ext cx="2294021" cy="2053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87" y="1922679"/>
            <a:ext cx="4812633" cy="4989335"/>
          </a:xfrm>
          <a:prstGeom prst="rect">
            <a:avLst/>
          </a:prstGeom>
        </p:spPr>
      </p:pic>
      <p:sp>
        <p:nvSpPr>
          <p:cNvPr id="7" name="Flèche gauche 6"/>
          <p:cNvSpPr/>
          <p:nvPr/>
        </p:nvSpPr>
        <p:spPr>
          <a:xfrm>
            <a:off x="9545052" y="2197768"/>
            <a:ext cx="35292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lèche droite 7"/>
          <p:cNvSpPr/>
          <p:nvPr/>
        </p:nvSpPr>
        <p:spPr>
          <a:xfrm>
            <a:off x="4251158" y="2197768"/>
            <a:ext cx="5454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lèche vers le bas 8"/>
          <p:cNvSpPr/>
          <p:nvPr/>
        </p:nvSpPr>
        <p:spPr>
          <a:xfrm>
            <a:off x="6144126" y="1026695"/>
            <a:ext cx="484632" cy="817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0" y="4700337"/>
            <a:ext cx="4801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Le </a:t>
            </a:r>
            <a:r>
              <a:rPr lang="fr-BE" b="1" dirty="0" err="1" smtClean="0"/>
              <a:t>limnimètre</a:t>
            </a:r>
            <a:r>
              <a:rPr lang="fr-BE" b="1" dirty="0" smtClean="0"/>
              <a:t> de Braine le Château est situé</a:t>
            </a:r>
          </a:p>
          <a:p>
            <a:r>
              <a:rPr lang="fr-BE" b="1" dirty="0"/>
              <a:t>j</a:t>
            </a:r>
            <a:r>
              <a:rPr lang="fr-BE" b="1" dirty="0" smtClean="0"/>
              <a:t>uste en amont du rejet de la station d’épuratio</a:t>
            </a:r>
            <a:r>
              <a:rPr lang="fr-BE" dirty="0" smtClean="0"/>
              <a:t>n</a:t>
            </a:r>
            <a:endParaRPr lang="fr-BE" dirty="0"/>
          </a:p>
        </p:txBody>
      </p:sp>
      <p:sp>
        <p:nvSpPr>
          <p:cNvPr id="16" name="Flèche vers le bas 15"/>
          <p:cNvSpPr/>
          <p:nvPr/>
        </p:nvSpPr>
        <p:spPr>
          <a:xfrm rot="18904119">
            <a:off x="380481" y="5390775"/>
            <a:ext cx="713330" cy="717415"/>
          </a:xfrm>
          <a:prstGeom prst="downArrow">
            <a:avLst>
              <a:gd name="adj1" fmla="val 50000"/>
              <a:gd name="adj2" fmla="val 453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89" y="5346668"/>
            <a:ext cx="2125852" cy="15113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42989" y="6545179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b="1" dirty="0">
                <a:solidFill>
                  <a:srgbClr val="FFFF00"/>
                </a:solidFill>
              </a:rPr>
              <a:t>SOS-INONDATIONS-TUBIZE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897979" y="2682400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b="1" dirty="0">
                <a:solidFill>
                  <a:srgbClr val="FFFF00"/>
                </a:solidFill>
              </a:rPr>
              <a:t>SOS-INONDATIONS-TUBIZE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888952" y="6255329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25223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0633"/>
            <a:ext cx="12192000" cy="3800306"/>
          </a:xfrm>
        </p:spPr>
        <p:txBody>
          <a:bodyPr>
            <a:noAutofit/>
          </a:bodyPr>
          <a:lstStyle/>
          <a:p>
            <a:r>
              <a:rPr lang="fr-BE" sz="2800" b="1" dirty="0" smtClean="0"/>
              <a:t>Depuis juin 2012 la station d’épuration de Braine le Château a été mise en service, depuis peu un </a:t>
            </a:r>
            <a:r>
              <a:rPr lang="fr-BE" sz="2800" b="1" dirty="0" err="1" smtClean="0"/>
              <a:t>limnimètre</a:t>
            </a:r>
            <a:r>
              <a:rPr lang="fr-BE" sz="2800" b="1" dirty="0" smtClean="0"/>
              <a:t> a été placé en aval du rejet. </a:t>
            </a:r>
            <a:r>
              <a:rPr lang="fr-BE" sz="2800" b="1" dirty="0"/>
              <a:t>C</a:t>
            </a:r>
            <a:r>
              <a:rPr lang="fr-BE" sz="2800" b="1" dirty="0" smtClean="0"/>
              <a:t>e qui permet aujourd’hui de comparer les données (débit – hauteur) en amont et en aval du </a:t>
            </a:r>
            <a:r>
              <a:rPr lang="fr-BE" sz="2800" b="1" dirty="0"/>
              <a:t>rejet. Lors de la préalerte de crue de ce 09/07/2014  les graphiques donnaient + ou - 12,7M3/S et une hauteur de 1,65 M à Braine le Château (amont) </a:t>
            </a:r>
            <a:r>
              <a:rPr lang="fr-BE" sz="2800" b="1" dirty="0" smtClean="0"/>
              <a:t>et + </a:t>
            </a:r>
            <a:r>
              <a:rPr lang="fr-BE" sz="2800" b="1" dirty="0"/>
              <a:t>ou – 14M3/S et une hauteur de 1M80 à Clabecq (aval</a:t>
            </a:r>
            <a:r>
              <a:rPr lang="fr-BE" sz="2800" b="1" dirty="0" smtClean="0"/>
              <a:t>). Nous pouvons en conclure: </a:t>
            </a:r>
            <a:r>
              <a:rPr lang="fr-BE" sz="2800" b="1" dirty="0"/>
              <a:t/>
            </a:r>
            <a:br>
              <a:rPr lang="fr-BE" sz="2800" b="1" dirty="0"/>
            </a:br>
            <a:r>
              <a:rPr lang="fr-BE" sz="2800" b="1" dirty="0"/>
              <a:t>- que le niveau d’eau du </a:t>
            </a:r>
            <a:r>
              <a:rPr lang="fr-BE" sz="2800" b="1" dirty="0" err="1"/>
              <a:t>Hain</a:t>
            </a:r>
            <a:r>
              <a:rPr lang="fr-BE" sz="2800" b="1" dirty="0"/>
              <a:t> est de 15 cm supérieur à l’échelle du </a:t>
            </a:r>
            <a:r>
              <a:rPr lang="fr-BE" sz="2800" b="1" dirty="0" err="1"/>
              <a:t>limnigraphe</a:t>
            </a:r>
            <a:r>
              <a:rPr lang="fr-BE" sz="2800" b="1" dirty="0"/>
              <a:t> de Clabecq par rapport à l’échelle du </a:t>
            </a:r>
            <a:r>
              <a:rPr lang="fr-BE" sz="2800" b="1" dirty="0" err="1"/>
              <a:t>limnigraphe</a:t>
            </a:r>
            <a:r>
              <a:rPr lang="fr-BE" sz="2800" b="1" dirty="0"/>
              <a:t> de Braine le Château</a:t>
            </a:r>
            <a:r>
              <a:rPr lang="fr-BE" sz="2800" b="1" dirty="0" smtClean="0"/>
              <a:t>.</a:t>
            </a:r>
            <a:br>
              <a:rPr lang="fr-BE" sz="2800" b="1" dirty="0" smtClean="0"/>
            </a:br>
            <a:r>
              <a:rPr lang="fr-BE" sz="2800" b="1" dirty="0" smtClean="0"/>
              <a:t>- que la station d’épuration à rejeté + ou - 1,3M3/S                                                                                                     - que ce rejet représente + ou - 10% du volume d’eau du </a:t>
            </a:r>
            <a:r>
              <a:rPr lang="fr-BE" sz="2800" b="1" dirty="0" err="1" smtClean="0"/>
              <a:t>Hain</a:t>
            </a:r>
            <a:r>
              <a:rPr lang="fr-BE" sz="2800" b="1" dirty="0" smtClean="0"/>
              <a:t> qui coule vers </a:t>
            </a:r>
            <a:r>
              <a:rPr lang="fr-BE" sz="2800" b="1" dirty="0"/>
              <a:t>C</a:t>
            </a:r>
            <a:r>
              <a:rPr lang="fr-BE" sz="2800" b="1" dirty="0" smtClean="0"/>
              <a:t>labecq</a:t>
            </a:r>
            <a:br>
              <a:rPr lang="fr-BE" sz="2800" b="1" dirty="0" smtClean="0"/>
            </a:br>
            <a:endParaRPr lang="fr-BE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200" y="4040939"/>
            <a:ext cx="3857983" cy="26807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47" y="4040939"/>
            <a:ext cx="3459465" cy="26807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371" y="4040939"/>
            <a:ext cx="4067124" cy="268070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12723" y="4042611"/>
            <a:ext cx="3704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rgbClr val="FFFF00"/>
                </a:solidFill>
              </a:rPr>
              <a:t>Rejet de la station d’épuration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6884" y="5887453"/>
            <a:ext cx="367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FFFF00"/>
                </a:solidFill>
              </a:rPr>
              <a:t>Limnimètre</a:t>
            </a:r>
            <a:r>
              <a:rPr lang="fr-BE" b="1" dirty="0" smtClean="0">
                <a:solidFill>
                  <a:srgbClr val="FFFF00"/>
                </a:solidFill>
              </a:rPr>
              <a:t> de Braine le Château</a:t>
            </a:r>
          </a:p>
          <a:p>
            <a:r>
              <a:rPr lang="fr-BE" b="1" dirty="0" smtClean="0">
                <a:solidFill>
                  <a:srgbClr val="FFFF00"/>
                </a:solidFill>
              </a:rPr>
              <a:t>(amont)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662737" y="5775158"/>
            <a:ext cx="279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rgbClr val="FFFF00"/>
                </a:solidFill>
              </a:rPr>
              <a:t>Limnimètre</a:t>
            </a:r>
            <a:r>
              <a:rPr lang="fr-BE" sz="2000" b="1" dirty="0" smtClean="0">
                <a:solidFill>
                  <a:srgbClr val="FFFF00"/>
                </a:solidFill>
              </a:rPr>
              <a:t> de Clabecq</a:t>
            </a:r>
          </a:p>
          <a:p>
            <a:r>
              <a:rPr lang="fr-BE" sz="2000" b="1" dirty="0" smtClean="0">
                <a:solidFill>
                  <a:srgbClr val="FFFF00"/>
                </a:solidFill>
              </a:rPr>
              <a:t>             (</a:t>
            </a:r>
            <a:r>
              <a:rPr lang="fr-BE" sz="2000" b="1" dirty="0" smtClean="0">
                <a:solidFill>
                  <a:srgbClr val="FFFF00"/>
                </a:solidFill>
              </a:rPr>
              <a:t>aval)</a:t>
            </a:r>
            <a:endParaRPr lang="fr-BE" sz="2000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04211" y="6320589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12723" y="6320589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932371" y="6320589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17391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320337" cy="1155033"/>
          </a:xfrm>
        </p:spPr>
        <p:txBody>
          <a:bodyPr>
            <a:normAutofit/>
          </a:bodyPr>
          <a:lstStyle/>
          <a:p>
            <a:r>
              <a:rPr lang="fr-BE" sz="3600" b="1" dirty="0" smtClean="0"/>
              <a:t>Les travaux effectués par l’IBW pour </a:t>
            </a:r>
            <a:r>
              <a:rPr lang="fr-BE" sz="3600" b="1" dirty="0" err="1" smtClean="0"/>
              <a:t>by-passer</a:t>
            </a:r>
            <a:r>
              <a:rPr lang="fr-BE" sz="3600" b="1" dirty="0" smtClean="0"/>
              <a:t> les eaux pluviales vers la ZIT/UCB ne donnent aucun résultat, en effet:</a:t>
            </a:r>
            <a:endParaRPr lang="fr-BE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034"/>
            <a:ext cx="12191999" cy="5702966"/>
          </a:xfrm>
        </p:spPr>
      </p:pic>
      <p:sp>
        <p:nvSpPr>
          <p:cNvPr id="3" name="ZoneTexte 2"/>
          <p:cNvSpPr txBox="1"/>
          <p:nvPr/>
        </p:nvSpPr>
        <p:spPr>
          <a:xfrm>
            <a:off x="9176084" y="6192253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87848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7725"/>
          </a:xfrm>
        </p:spPr>
        <p:txBody>
          <a:bodyPr>
            <a:normAutofit/>
          </a:bodyPr>
          <a:lstStyle/>
          <a:p>
            <a:r>
              <a:rPr lang="fr-BE" sz="3200" b="1" dirty="0" smtClean="0"/>
              <a:t>      Vous constatez que les eaux pluviales ne by-passent pas vers la ZIT/UCB</a:t>
            </a:r>
            <a:endParaRPr lang="fr-BE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7"/>
            <a:ext cx="12192000" cy="6200274"/>
          </a:xfrm>
        </p:spPr>
      </p:pic>
      <p:sp>
        <p:nvSpPr>
          <p:cNvPr id="3" name="ZoneTexte 2"/>
          <p:cNvSpPr txBox="1"/>
          <p:nvPr/>
        </p:nvSpPr>
        <p:spPr>
          <a:xfrm>
            <a:off x="689811" y="5839326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21845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0231"/>
          </a:xfrm>
        </p:spPr>
        <p:txBody>
          <a:bodyPr>
            <a:normAutofit/>
          </a:bodyPr>
          <a:lstStyle/>
          <a:p>
            <a:r>
              <a:rPr lang="fr-BE" sz="3200" b="1" dirty="0"/>
              <a:t>Vous constatez que les eaux pluviales ne </a:t>
            </a:r>
            <a:r>
              <a:rPr lang="fr-BE" sz="3200" b="1" dirty="0" smtClean="0"/>
              <a:t>by-passent </a:t>
            </a:r>
            <a:r>
              <a:rPr lang="fr-BE" sz="3200" b="1" dirty="0"/>
              <a:t>pas vers la ZIT/UCB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232"/>
            <a:ext cx="12192000" cy="6007768"/>
          </a:xfrm>
        </p:spPr>
      </p:pic>
      <p:sp>
        <p:nvSpPr>
          <p:cNvPr id="5" name="ZoneTexte 4"/>
          <p:cNvSpPr txBox="1"/>
          <p:nvPr/>
        </p:nvSpPr>
        <p:spPr>
          <a:xfrm>
            <a:off x="385011" y="5871411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29631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8126"/>
            <a:ext cx="12192000" cy="1427747"/>
          </a:xfrm>
        </p:spPr>
        <p:txBody>
          <a:bodyPr>
            <a:normAutofit/>
          </a:bodyPr>
          <a:lstStyle/>
          <a:p>
            <a:r>
              <a:rPr lang="fr-BE" sz="2400" b="1" dirty="0" smtClean="0"/>
              <a:t>Barrage de la ZIT/UCB de Braine le Château mal entretenu et encombré de détritus en tous genre. </a:t>
            </a:r>
            <a:r>
              <a:rPr lang="fr-BE" sz="2400" b="1" dirty="0"/>
              <a:t>L</a:t>
            </a:r>
            <a:r>
              <a:rPr lang="fr-BE" sz="2400" b="1" dirty="0" smtClean="0"/>
              <a:t>a campagne de sensibilisation « Objets </a:t>
            </a:r>
            <a:r>
              <a:rPr lang="fr-BE" sz="2400" b="1" dirty="0"/>
              <a:t>F</a:t>
            </a:r>
            <a:r>
              <a:rPr lang="fr-BE" sz="2400" b="1" dirty="0" smtClean="0"/>
              <a:t>lottants </a:t>
            </a:r>
            <a:r>
              <a:rPr lang="fr-BE" sz="2400" b="1" dirty="0"/>
              <a:t>N</a:t>
            </a:r>
            <a:r>
              <a:rPr lang="fr-BE" sz="2400" b="1" dirty="0" smtClean="0"/>
              <a:t>on </a:t>
            </a:r>
            <a:r>
              <a:rPr lang="fr-BE" sz="2400" b="1" dirty="0"/>
              <a:t>I</a:t>
            </a:r>
            <a:r>
              <a:rPr lang="fr-BE" sz="2400" b="1" dirty="0" smtClean="0"/>
              <a:t>dentifiés (O.F.N.I.) » n’a malheureusement pas porté les fruits escomptés auprès de certains riverains qui continuent à jeter des déchets à la rivière et pourtant un tel comportement  accentue le risque d’inondations !!!!!!!!!!</a:t>
            </a:r>
            <a:endParaRPr lang="fr-BE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6" y="1379621"/>
            <a:ext cx="10411326" cy="5478377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7" y="1379621"/>
            <a:ext cx="4042611" cy="34330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26695" y="5967663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673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4589"/>
            <a:ext cx="12192000" cy="1283368"/>
          </a:xfrm>
        </p:spPr>
        <p:txBody>
          <a:bodyPr/>
          <a:lstStyle/>
          <a:p>
            <a:r>
              <a:rPr lang="fr-BE" dirty="0" smtClean="0"/>
              <a:t>       </a:t>
            </a:r>
            <a:r>
              <a:rPr lang="fr-BE" b="1" dirty="0" smtClean="0"/>
              <a:t>Constatez que la ZIT/UCB ne fonctionne pas !!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1896"/>
            <a:ext cx="12191999" cy="6280484"/>
          </a:xfrm>
        </p:spPr>
      </p:pic>
      <p:sp>
        <p:nvSpPr>
          <p:cNvPr id="3" name="ZoneTexte 2"/>
          <p:cNvSpPr txBox="1"/>
          <p:nvPr/>
        </p:nvSpPr>
        <p:spPr>
          <a:xfrm>
            <a:off x="256674" y="6320589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809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7936"/>
          </a:xfrm>
        </p:spPr>
        <p:txBody>
          <a:bodyPr/>
          <a:lstStyle/>
          <a:p>
            <a:r>
              <a:rPr lang="fr-BE" b="1" dirty="0"/>
              <a:t>Constatez que la ZIT/UCB ne fonctionne pas !!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936"/>
            <a:ext cx="12192000" cy="6120063"/>
          </a:xfrm>
        </p:spPr>
      </p:pic>
      <p:sp>
        <p:nvSpPr>
          <p:cNvPr id="5" name="ZoneTexte 4"/>
          <p:cNvSpPr txBox="1"/>
          <p:nvPr/>
        </p:nvSpPr>
        <p:spPr>
          <a:xfrm>
            <a:off x="176463" y="6063916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1647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315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L’échelle implantée au </a:t>
            </a:r>
            <a:r>
              <a:rPr lang="fr-BE" b="1" dirty="0" err="1" smtClean="0"/>
              <a:t>limnimètre</a:t>
            </a:r>
            <a:r>
              <a:rPr lang="fr-BE" b="1" dirty="0" smtClean="0"/>
              <a:t> de Braine le château indique 1m 62 (19h51)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1203159"/>
            <a:ext cx="5759116" cy="5654840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94022"/>
            <a:ext cx="5037221" cy="36896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06316" y="3433011"/>
            <a:ext cx="2871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Le </a:t>
            </a:r>
            <a:r>
              <a:rPr lang="fr-BE" b="1" dirty="0" err="1" smtClean="0">
                <a:solidFill>
                  <a:srgbClr val="FFFF00"/>
                </a:solidFill>
              </a:rPr>
              <a:t>limnimètre</a:t>
            </a:r>
            <a:r>
              <a:rPr lang="fr-BE" b="1" dirty="0" smtClean="0">
                <a:solidFill>
                  <a:srgbClr val="FFFF00"/>
                </a:solidFill>
              </a:rPr>
              <a:t> de Braine le </a:t>
            </a:r>
          </a:p>
          <a:p>
            <a:r>
              <a:rPr lang="fr-BE" b="1" dirty="0" smtClean="0">
                <a:solidFill>
                  <a:srgbClr val="FFFF00"/>
                </a:solidFill>
              </a:rPr>
              <a:t>Château est placé juste en </a:t>
            </a:r>
          </a:p>
          <a:p>
            <a:r>
              <a:rPr lang="fr-BE" b="1" dirty="0">
                <a:solidFill>
                  <a:srgbClr val="FFFF00"/>
                </a:solidFill>
              </a:rPr>
              <a:t>a</a:t>
            </a:r>
            <a:r>
              <a:rPr lang="fr-BE" b="1" dirty="0" smtClean="0">
                <a:solidFill>
                  <a:srgbClr val="FFFF00"/>
                </a:solidFill>
              </a:rPr>
              <a:t>mont du rejet de la station</a:t>
            </a:r>
          </a:p>
          <a:p>
            <a:r>
              <a:rPr lang="fr-BE" b="1" dirty="0">
                <a:solidFill>
                  <a:srgbClr val="FFFF00"/>
                </a:solidFill>
              </a:rPr>
              <a:t>d</a:t>
            </a:r>
            <a:r>
              <a:rPr lang="fr-BE" b="1" dirty="0" smtClean="0">
                <a:solidFill>
                  <a:srgbClr val="FFFF00"/>
                </a:solidFill>
              </a:rPr>
              <a:t>’épuration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78190" y="6336632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18147" y="5454316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9447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513346"/>
          </a:xfrm>
        </p:spPr>
        <p:txBody>
          <a:bodyPr>
            <a:normAutofit fontScale="90000"/>
          </a:bodyPr>
          <a:lstStyle/>
          <a:p>
            <a:r>
              <a:rPr lang="fr-BE" sz="3600" dirty="0" smtClean="0"/>
              <a:t>               </a:t>
            </a:r>
            <a:r>
              <a:rPr lang="fr-BE" sz="3600" b="1" dirty="0" smtClean="0"/>
              <a:t>Rejet de la station d’épuration le mercredi 9 juillet à 19h50</a:t>
            </a:r>
            <a:endParaRPr lang="fr-BE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3" y="513348"/>
            <a:ext cx="9817769" cy="6344652"/>
          </a:xfrm>
        </p:spPr>
      </p:pic>
      <p:sp>
        <p:nvSpPr>
          <p:cNvPr id="3" name="ZoneTexte 2"/>
          <p:cNvSpPr txBox="1"/>
          <p:nvPr/>
        </p:nvSpPr>
        <p:spPr>
          <a:xfrm>
            <a:off x="1363579" y="6176211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3105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352926"/>
            <a:ext cx="10515600" cy="45719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031831"/>
          </a:xfrm>
        </p:spPr>
        <p:txBody>
          <a:bodyPr>
            <a:normAutofit/>
          </a:bodyPr>
          <a:lstStyle/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pPr marL="0" indent="0">
              <a:buNone/>
            </a:pPr>
            <a:r>
              <a:rPr lang="fr-BE" sz="3600" dirty="0" smtClean="0"/>
              <a:t>           </a:t>
            </a:r>
            <a:r>
              <a:rPr lang="fr-BE" sz="8000" dirty="0" smtClean="0"/>
              <a:t>Mercredi </a:t>
            </a:r>
            <a:r>
              <a:rPr lang="fr-BE" sz="8000" dirty="0"/>
              <a:t>9</a:t>
            </a:r>
            <a:r>
              <a:rPr lang="fr-BE" sz="8000" dirty="0" smtClean="0"/>
              <a:t> </a:t>
            </a:r>
            <a:r>
              <a:rPr lang="fr-BE" sz="8000" dirty="0"/>
              <a:t>juillet </a:t>
            </a:r>
            <a:r>
              <a:rPr lang="fr-BE" sz="8000" dirty="0" smtClean="0"/>
              <a:t>2014</a:t>
            </a:r>
          </a:p>
          <a:p>
            <a:pPr marL="0" indent="0">
              <a:buNone/>
            </a:pPr>
            <a:r>
              <a:rPr lang="fr-BE" sz="8000" dirty="0" smtClean="0"/>
              <a:t> Le HAIN - Préalerte </a:t>
            </a:r>
            <a:r>
              <a:rPr lang="fr-BE" sz="8000" dirty="0"/>
              <a:t>de crue</a:t>
            </a:r>
          </a:p>
          <a:p>
            <a:pPr marL="0" indent="0">
              <a:buNone/>
            </a:pPr>
            <a:r>
              <a:rPr lang="fr-BE" sz="7200" dirty="0" smtClean="0"/>
              <a:t>  </a:t>
            </a:r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743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2546"/>
          </a:xfrm>
        </p:spPr>
        <p:txBody>
          <a:bodyPr>
            <a:normAutofit fontScale="90000"/>
          </a:bodyPr>
          <a:lstStyle/>
          <a:p>
            <a:r>
              <a:rPr lang="fr-BE" sz="2800" b="1" dirty="0"/>
              <a:t>B</a:t>
            </a:r>
            <a:r>
              <a:rPr lang="fr-BE" sz="2800" b="1" dirty="0" smtClean="0"/>
              <a:t>arrage de sécurité placé en rive gauche sur le pont (19h54) de la rue des Combattants.</a:t>
            </a:r>
            <a:br>
              <a:rPr lang="fr-BE" sz="2800" b="1" dirty="0" smtClean="0"/>
            </a:br>
            <a:r>
              <a:rPr lang="fr-BE" sz="2800" b="1" dirty="0" smtClean="0"/>
              <a:t>Question: que se serait-il passé au niveau des habitations situées en rive droite si le </a:t>
            </a:r>
            <a:r>
              <a:rPr lang="fr-BE" sz="2800" b="1" dirty="0" err="1" smtClean="0"/>
              <a:t>Hain</a:t>
            </a:r>
            <a:r>
              <a:rPr lang="fr-BE" sz="2800" b="1" dirty="0" smtClean="0"/>
              <a:t> avait débordé?</a:t>
            </a:r>
            <a:endParaRPr lang="fr-BE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85" y="1142547"/>
            <a:ext cx="9641304" cy="5715452"/>
          </a:xfrm>
        </p:spPr>
      </p:pic>
      <p:sp>
        <p:nvSpPr>
          <p:cNvPr id="3" name="Flèche vers le haut 2"/>
          <p:cNvSpPr/>
          <p:nvPr/>
        </p:nvSpPr>
        <p:spPr>
          <a:xfrm>
            <a:off x="7267074" y="3352800"/>
            <a:ext cx="433137" cy="5614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6456948" y="3914274"/>
            <a:ext cx="248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FFFF00"/>
                </a:solidFill>
              </a:rPr>
              <a:t>Niveau du </a:t>
            </a:r>
            <a:r>
              <a:rPr lang="fr-BE" sz="2400" b="1" dirty="0" err="1" smtClean="0">
                <a:solidFill>
                  <a:srgbClr val="FFFF00"/>
                </a:solidFill>
              </a:rPr>
              <a:t>Hain</a:t>
            </a:r>
            <a:endParaRPr lang="fr-BE" sz="2400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80674" y="6240379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17903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1894"/>
          </a:xfrm>
        </p:spPr>
        <p:txBody>
          <a:bodyPr/>
          <a:lstStyle/>
          <a:p>
            <a:r>
              <a:rPr lang="fr-BE" dirty="0" smtClean="0"/>
              <a:t>                   </a:t>
            </a:r>
            <a:r>
              <a:rPr lang="fr-BE" b="1" dirty="0" smtClean="0"/>
              <a:t>Niveau à ce même pont à 14h50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8" y="721895"/>
            <a:ext cx="10130589" cy="6136105"/>
          </a:xfrm>
        </p:spPr>
      </p:pic>
      <p:sp>
        <p:nvSpPr>
          <p:cNvPr id="3" name="Flèche vers le haut 2"/>
          <p:cNvSpPr/>
          <p:nvPr/>
        </p:nvSpPr>
        <p:spPr>
          <a:xfrm>
            <a:off x="7860633" y="4283242"/>
            <a:ext cx="593558" cy="10266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6994358" y="5309938"/>
            <a:ext cx="3623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FFFF00"/>
                </a:solidFill>
              </a:rPr>
              <a:t>Niveau du </a:t>
            </a:r>
            <a:r>
              <a:rPr lang="fr-BE" sz="2800" b="1" dirty="0" err="1" smtClean="0">
                <a:solidFill>
                  <a:srgbClr val="FFFF00"/>
                </a:solidFill>
              </a:rPr>
              <a:t>Hain</a:t>
            </a:r>
            <a:endParaRPr lang="fr-BE" sz="2800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99411" y="6272463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1379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1683"/>
          </a:xfrm>
        </p:spPr>
        <p:txBody>
          <a:bodyPr>
            <a:noAutofit/>
          </a:bodyPr>
          <a:lstStyle/>
          <a:p>
            <a:r>
              <a:rPr lang="fr-BE" sz="3200" b="1" dirty="0" smtClean="0"/>
              <a:t>       Entre 14h50 et 19h54 (5h04) le niveau du </a:t>
            </a:r>
            <a:r>
              <a:rPr lang="fr-BE" sz="3200" b="1" dirty="0" err="1"/>
              <a:t>H</a:t>
            </a:r>
            <a:r>
              <a:rPr lang="fr-BE" sz="3200" b="1" dirty="0" err="1" smtClean="0"/>
              <a:t>ain</a:t>
            </a:r>
            <a:r>
              <a:rPr lang="fr-BE" sz="3200" b="1" dirty="0" smtClean="0"/>
              <a:t> est monté de 1m10</a:t>
            </a:r>
            <a:endParaRPr lang="fr-BE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37" y="664583"/>
            <a:ext cx="9801726" cy="6216316"/>
          </a:xfrm>
        </p:spPr>
      </p:pic>
      <p:sp>
        <p:nvSpPr>
          <p:cNvPr id="6" name="Flèche vers le haut 5"/>
          <p:cNvSpPr/>
          <p:nvPr/>
        </p:nvSpPr>
        <p:spPr>
          <a:xfrm>
            <a:off x="6529137" y="4331368"/>
            <a:ext cx="45719" cy="45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Flèche vers le haut 6"/>
          <p:cNvSpPr/>
          <p:nvPr/>
        </p:nvSpPr>
        <p:spPr>
          <a:xfrm>
            <a:off x="6529137" y="3772741"/>
            <a:ext cx="352926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lèche vers le bas 7"/>
          <p:cNvSpPr/>
          <p:nvPr/>
        </p:nvSpPr>
        <p:spPr>
          <a:xfrm>
            <a:off x="6529137" y="5018770"/>
            <a:ext cx="352926" cy="866273"/>
          </a:xfrm>
          <a:prstGeom prst="downArrow">
            <a:avLst>
              <a:gd name="adj1" fmla="val 50000"/>
              <a:gd name="adj2" fmla="val 53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 rot="16200000">
            <a:off x="6216334" y="4582002"/>
            <a:ext cx="1155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solidFill>
                  <a:srgbClr val="FFFF00"/>
                </a:solidFill>
              </a:rPr>
              <a:t>1m10</a:t>
            </a:r>
            <a:endParaRPr lang="fr-BE" sz="3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72126" y="6192253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90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487526" cy="1523999"/>
          </a:xfrm>
        </p:spPr>
        <p:txBody>
          <a:bodyPr/>
          <a:lstStyle/>
          <a:p>
            <a:r>
              <a:rPr lang="fr-BE" b="1" dirty="0" smtClean="0"/>
              <a:t>Le lit du </a:t>
            </a:r>
            <a:r>
              <a:rPr lang="fr-BE" b="1" dirty="0" err="1" smtClean="0"/>
              <a:t>Hain</a:t>
            </a:r>
            <a:r>
              <a:rPr lang="fr-BE" b="1" dirty="0" smtClean="0"/>
              <a:t> juste en amont de ce pont doit absolument être curé rapidement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9" y="1411705"/>
            <a:ext cx="9881937" cy="5334000"/>
          </a:xfrm>
        </p:spPr>
      </p:pic>
      <p:sp>
        <p:nvSpPr>
          <p:cNvPr id="5" name="Flèche vers le bas 4"/>
          <p:cNvSpPr/>
          <p:nvPr/>
        </p:nvSpPr>
        <p:spPr>
          <a:xfrm>
            <a:off x="6801853" y="3737811"/>
            <a:ext cx="78606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700463" y="6208295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727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3157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Rappel: Situation de débordement sur ce même pont lors des inondations du 4 octobre 2012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7" y="1203158"/>
            <a:ext cx="9288379" cy="5654842"/>
          </a:xfrm>
        </p:spPr>
      </p:pic>
      <p:sp>
        <p:nvSpPr>
          <p:cNvPr id="5" name="ZoneTexte 4"/>
          <p:cNvSpPr txBox="1"/>
          <p:nvPr/>
        </p:nvSpPr>
        <p:spPr>
          <a:xfrm>
            <a:off x="1636295" y="6176211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226347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87115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    L’échelle </a:t>
            </a:r>
            <a:r>
              <a:rPr lang="fr-BE" b="1" dirty="0"/>
              <a:t>implantée au </a:t>
            </a:r>
            <a:r>
              <a:rPr lang="fr-BE" b="1" dirty="0" err="1"/>
              <a:t>limnimètre</a:t>
            </a:r>
            <a:r>
              <a:rPr lang="fr-BE" b="1" dirty="0"/>
              <a:t> de </a:t>
            </a:r>
            <a:r>
              <a:rPr lang="fr-BE" b="1" dirty="0" smtClean="0"/>
              <a:t>Clabecq (rue des      </a:t>
            </a:r>
            <a:br>
              <a:rPr lang="fr-BE" b="1" dirty="0" smtClean="0"/>
            </a:br>
            <a:r>
              <a:rPr lang="fr-BE" b="1" dirty="0"/>
              <a:t> </a:t>
            </a:r>
            <a:r>
              <a:rPr lang="fr-BE" b="1" dirty="0" smtClean="0"/>
              <a:t>                    combattants) indique 1m79 </a:t>
            </a:r>
            <a:r>
              <a:rPr lang="fr-BE" b="1" dirty="0"/>
              <a:t>(</a:t>
            </a:r>
            <a:r>
              <a:rPr lang="fr-BE" b="1" dirty="0" smtClean="0"/>
              <a:t>19h57)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58" y="1187116"/>
            <a:ext cx="8261684" cy="5670884"/>
          </a:xfrm>
        </p:spPr>
      </p:pic>
      <p:sp>
        <p:nvSpPr>
          <p:cNvPr id="3" name="ZoneTexte 2"/>
          <p:cNvSpPr txBox="1"/>
          <p:nvPr/>
        </p:nvSpPr>
        <p:spPr>
          <a:xfrm>
            <a:off x="2261937" y="6160168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611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2315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Situation du pont à hauteur de la rue de Clabecq (20H01)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76" y="882316"/>
            <a:ext cx="10007545" cy="5975684"/>
          </a:xfrm>
        </p:spPr>
      </p:pic>
      <p:sp>
        <p:nvSpPr>
          <p:cNvPr id="3" name="ZoneTexte 2"/>
          <p:cNvSpPr txBox="1"/>
          <p:nvPr/>
        </p:nvSpPr>
        <p:spPr>
          <a:xfrm>
            <a:off x="1379621" y="6336632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50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0231"/>
          </a:xfrm>
        </p:spPr>
        <p:txBody>
          <a:bodyPr>
            <a:normAutofit/>
          </a:bodyPr>
          <a:lstStyle/>
          <a:p>
            <a:r>
              <a:rPr lang="fr-BE" sz="3600" b="1" dirty="0" smtClean="0"/>
              <a:t>Le </a:t>
            </a:r>
            <a:r>
              <a:rPr lang="fr-BE" sz="3600" b="1" dirty="0" err="1" smtClean="0"/>
              <a:t>Hain</a:t>
            </a:r>
            <a:r>
              <a:rPr lang="fr-BE" sz="3600" b="1" dirty="0" smtClean="0"/>
              <a:t> commence à déborder vers la route Provinciale (20H01)</a:t>
            </a:r>
            <a:endParaRPr lang="fr-BE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850232"/>
            <a:ext cx="9994231" cy="6007768"/>
          </a:xfrm>
        </p:spPr>
      </p:pic>
      <p:sp>
        <p:nvSpPr>
          <p:cNvPr id="3" name="Flèche droite 2"/>
          <p:cNvSpPr/>
          <p:nvPr/>
        </p:nvSpPr>
        <p:spPr>
          <a:xfrm rot="19441979">
            <a:off x="8479012" y="4128705"/>
            <a:ext cx="1267992" cy="782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171074" y="6272463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20640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90862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Pourquoi ce mur n’a t-il pas été prolongé jusqu’au pont de la rue de Clabecq ?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9" y="1090862"/>
            <a:ext cx="9817769" cy="5767137"/>
          </a:xfrm>
        </p:spPr>
      </p:pic>
      <p:sp>
        <p:nvSpPr>
          <p:cNvPr id="5" name="Flèche gauche 4"/>
          <p:cNvSpPr/>
          <p:nvPr/>
        </p:nvSpPr>
        <p:spPr>
          <a:xfrm>
            <a:off x="4411579" y="5037221"/>
            <a:ext cx="45719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lèche gauche 5"/>
          <p:cNvSpPr/>
          <p:nvPr/>
        </p:nvSpPr>
        <p:spPr>
          <a:xfrm>
            <a:off x="2823411" y="4732421"/>
            <a:ext cx="2582618" cy="853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475874" y="6272463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849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2294"/>
            <a:ext cx="12192000" cy="1524001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Le </a:t>
            </a:r>
            <a:r>
              <a:rPr lang="fr-BE" b="1" dirty="0" err="1" smtClean="0"/>
              <a:t>Hain</a:t>
            </a:r>
            <a:r>
              <a:rPr lang="fr-BE" b="1" dirty="0" smtClean="0"/>
              <a:t> en situation de débordement à hauteur du pont de la rue de Clabecq (</a:t>
            </a:r>
            <a:r>
              <a:rPr lang="fr-BE" b="1" u="sng" dirty="0" smtClean="0">
                <a:solidFill>
                  <a:srgbClr val="FF0000"/>
                </a:solidFill>
              </a:rPr>
              <a:t>rappel 14M3/S</a:t>
            </a:r>
            <a:r>
              <a:rPr lang="fr-BE" b="1" dirty="0" smtClean="0"/>
              <a:t> relevé en amont au </a:t>
            </a:r>
            <a:r>
              <a:rPr lang="fr-BE" b="1" dirty="0" err="1" smtClean="0"/>
              <a:t>limnimètre</a:t>
            </a:r>
            <a:r>
              <a:rPr lang="fr-BE" b="1" dirty="0" smtClean="0"/>
              <a:t> de la rue des Combattants) 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80674"/>
            <a:ext cx="9849852" cy="5077326"/>
          </a:xfrm>
        </p:spPr>
      </p:pic>
      <p:sp>
        <p:nvSpPr>
          <p:cNvPr id="3" name="Flèche vers le bas 2"/>
          <p:cNvSpPr/>
          <p:nvPr/>
        </p:nvSpPr>
        <p:spPr>
          <a:xfrm>
            <a:off x="5983705" y="3978442"/>
            <a:ext cx="914400" cy="21015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475874" y="6224337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22844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1203158"/>
          </a:xfrm>
        </p:spPr>
        <p:txBody>
          <a:bodyPr>
            <a:normAutofit/>
          </a:bodyPr>
          <a:lstStyle/>
          <a:p>
            <a:r>
              <a:rPr lang="fr-BE" sz="4000" b="1" dirty="0" smtClean="0"/>
              <a:t>Le mercredi 9 juillet 2014 à 19h 01 la commune de Tubize  lance une préalerte de crue sur le </a:t>
            </a:r>
            <a:r>
              <a:rPr lang="fr-BE" sz="4000" b="1" dirty="0" err="1" smtClean="0"/>
              <a:t>Hain</a:t>
            </a:r>
            <a:endParaRPr lang="fr-BE" sz="4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2870200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1203158"/>
            <a:ext cx="3857625" cy="5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6273"/>
          </a:xfrm>
        </p:spPr>
        <p:txBody>
          <a:bodyPr>
            <a:normAutofit fontScale="90000"/>
          </a:bodyPr>
          <a:lstStyle/>
          <a:p>
            <a:r>
              <a:rPr lang="fr-BE" sz="2800" b="1" dirty="0" smtClean="0"/>
              <a:t>Situation critique de début de débordement (</a:t>
            </a:r>
            <a:r>
              <a:rPr lang="fr-BE" sz="2800" b="1" u="sng" dirty="0" smtClean="0">
                <a:solidFill>
                  <a:srgbClr val="FF0000"/>
                </a:solidFill>
              </a:rPr>
              <a:t>14M3/S</a:t>
            </a:r>
            <a:r>
              <a:rPr lang="fr-BE" sz="2800" b="1" dirty="0" smtClean="0"/>
              <a:t>) ce mercredi 9 juillet 2014 (20h02)</a:t>
            </a:r>
            <a:r>
              <a:rPr lang="fr-BE" sz="2800" b="1" dirty="0"/>
              <a:t> </a:t>
            </a:r>
            <a:r>
              <a:rPr lang="fr-BE" sz="2800" b="1" dirty="0" smtClean="0"/>
              <a:t>dans la zone du pont de la rue de Clabecq. L’inquiétude des riverains</a:t>
            </a:r>
            <a:r>
              <a:rPr lang="fr-BE" sz="2800" dirty="0" smtClean="0"/>
              <a:t> </a:t>
            </a:r>
            <a:r>
              <a:rPr lang="fr-BE" sz="2800" b="1" dirty="0" smtClean="0"/>
              <a:t>est perceptible!!!!!</a:t>
            </a:r>
            <a:endParaRPr lang="fr-BE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11" y="866274"/>
            <a:ext cx="9352547" cy="5991726"/>
          </a:xfrm>
        </p:spPr>
      </p:pic>
      <p:sp>
        <p:nvSpPr>
          <p:cNvPr id="3" name="Flèche vers le bas 2"/>
          <p:cNvSpPr/>
          <p:nvPr/>
        </p:nvSpPr>
        <p:spPr>
          <a:xfrm>
            <a:off x="2342147" y="4411578"/>
            <a:ext cx="965896" cy="1636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507958" y="6352674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>
                <a:solidFill>
                  <a:srgbClr val="FFFF00"/>
                </a:solidFill>
              </a:rPr>
              <a:t>SOS-INONDATIONS-TUBIZE</a:t>
            </a:r>
            <a:endParaRPr lang="fr-BE" sz="1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187115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Rappel: Situation </a:t>
            </a:r>
            <a:r>
              <a:rPr lang="fr-BE" b="1" dirty="0"/>
              <a:t>de débordement </a:t>
            </a:r>
            <a:r>
              <a:rPr lang="fr-BE" b="1" dirty="0" smtClean="0"/>
              <a:t>au même endroit (45) lors </a:t>
            </a:r>
            <a:r>
              <a:rPr lang="fr-BE" b="1" dirty="0"/>
              <a:t>des inondations du 4 octobre 2012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58" y="1187114"/>
            <a:ext cx="8919410" cy="5670885"/>
          </a:xfrm>
        </p:spPr>
      </p:pic>
      <p:sp>
        <p:nvSpPr>
          <p:cNvPr id="3" name="ZoneTexte 2"/>
          <p:cNvSpPr txBox="1"/>
          <p:nvPr/>
        </p:nvSpPr>
        <p:spPr>
          <a:xfrm>
            <a:off x="1732547" y="6176211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6220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0420"/>
            <a:ext cx="12192000" cy="1909011"/>
          </a:xfrm>
        </p:spPr>
        <p:txBody>
          <a:bodyPr>
            <a:noAutofit/>
          </a:bodyPr>
          <a:lstStyle/>
          <a:p>
            <a:r>
              <a:rPr lang="fr-BE" sz="2400" b="1" dirty="0" smtClean="0"/>
              <a:t>Une question se pose. </a:t>
            </a:r>
            <a:r>
              <a:rPr lang="fr-BE" sz="2400" b="1" dirty="0"/>
              <a:t>N</a:t>
            </a:r>
            <a:r>
              <a:rPr lang="fr-BE" sz="2400" b="1" dirty="0" smtClean="0"/>
              <a:t>ous savons aujourd’hui suite à la crue du </a:t>
            </a:r>
            <a:r>
              <a:rPr lang="fr-BE" sz="2400" b="1" dirty="0" err="1" smtClean="0"/>
              <a:t>Hain</a:t>
            </a:r>
            <a:r>
              <a:rPr lang="fr-BE" sz="2400" b="1" dirty="0" smtClean="0"/>
              <a:t> du 09/07/2014, qu’avec un débit de 12,7 M3/S mesuré au </a:t>
            </a:r>
            <a:r>
              <a:rPr lang="fr-BE" sz="2400" b="1" dirty="0" err="1" smtClean="0"/>
              <a:t>limnimètre</a:t>
            </a:r>
            <a:r>
              <a:rPr lang="fr-BE" sz="2400" b="1" dirty="0" smtClean="0"/>
              <a:t> de Braine le Château, un débit de 14M3/S mesuré au </a:t>
            </a:r>
            <a:r>
              <a:rPr lang="fr-BE" sz="2400" b="1" dirty="0" err="1" smtClean="0"/>
              <a:t>limnimètre</a:t>
            </a:r>
            <a:r>
              <a:rPr lang="fr-BE" sz="2400" b="1" dirty="0" smtClean="0"/>
              <a:t> de la rue des Combattants, nous sommes à la limite du débordement du </a:t>
            </a:r>
            <a:r>
              <a:rPr lang="fr-BE" sz="2400" b="1" dirty="0" err="1" smtClean="0"/>
              <a:t>Hain</a:t>
            </a:r>
            <a:r>
              <a:rPr lang="fr-BE" sz="2400" b="1" dirty="0" smtClean="0"/>
              <a:t> à Clabecq. De par ces mesures, on peut en déduire que la station d’épuration a rejeté 1,3M3/S. Or lors des inondations du 04/10/2012, le </a:t>
            </a:r>
            <a:r>
              <a:rPr lang="fr-BE" sz="2400" b="1" dirty="0" err="1" smtClean="0"/>
              <a:t>limnimètre</a:t>
            </a:r>
            <a:r>
              <a:rPr lang="fr-BE" sz="2400" b="1" dirty="0" smtClean="0"/>
              <a:t> de Braine le Château indiquait un pic de débit de 7M30/S et pourtant le </a:t>
            </a:r>
            <a:r>
              <a:rPr lang="fr-BE" sz="2400" b="1" dirty="0" err="1" smtClean="0"/>
              <a:t>Rogissart</a:t>
            </a:r>
            <a:r>
              <a:rPr lang="fr-BE" sz="2400" b="1" dirty="0" smtClean="0"/>
              <a:t> et Clabecq étaient sous eau, </a:t>
            </a:r>
            <a:r>
              <a:rPr lang="fr-BE" sz="2400" b="1" u="sng" dirty="0" smtClean="0"/>
              <a:t>d’après vous d’où venait l’eau qui a entraîné ces inondations ?</a:t>
            </a:r>
            <a:r>
              <a:rPr lang="fr-BE" sz="2400" b="1" dirty="0" smtClean="0"/>
              <a:t> </a:t>
            </a:r>
            <a:endParaRPr lang="fr-BE" sz="24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66737"/>
            <a:ext cx="5855368" cy="41549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3" y="2069432"/>
            <a:ext cx="3866147" cy="23742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31" y="3986464"/>
            <a:ext cx="3665622" cy="226995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325853" y="4443663"/>
            <a:ext cx="4140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/>
              <a:t>Rue des Combattants le 04/10/2012</a:t>
            </a:r>
            <a:endParaRPr lang="fr-BE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660231" y="6256422"/>
            <a:ext cx="3665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/>
              <a:t>Route Provinciale le 04/10/2012</a:t>
            </a:r>
            <a:endParaRPr lang="fr-BE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8325853" y="3208421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Rappel</a:t>
            </a:r>
            <a:endParaRPr lang="fr-BE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780547" y="5470358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Rappel</a:t>
            </a:r>
            <a:endParaRPr lang="fr-BE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454189" y="3986464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80547" y="5791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sz="1000" b="1" dirty="0">
              <a:solidFill>
                <a:srgbClr val="FFFF00"/>
              </a:solidFill>
            </a:endParaRPr>
          </a:p>
          <a:p>
            <a:endParaRPr lang="fr-BE" sz="1000" b="1" dirty="0">
              <a:solidFill>
                <a:srgbClr val="FFFF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13095" y="5791200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51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7936" y="2"/>
            <a:ext cx="11454063" cy="1106904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Rappel: </a:t>
            </a:r>
            <a:r>
              <a:rPr lang="fr-BE" b="1" dirty="0"/>
              <a:t>s</a:t>
            </a:r>
            <a:r>
              <a:rPr lang="fr-BE" b="1" dirty="0" smtClean="0"/>
              <a:t>ituation </a:t>
            </a:r>
            <a:r>
              <a:rPr lang="fr-BE" b="1" dirty="0"/>
              <a:t>de débordement </a:t>
            </a:r>
            <a:r>
              <a:rPr lang="fr-BE" b="1" dirty="0" smtClean="0"/>
              <a:t>au 45 à Clabecq lors des inondations </a:t>
            </a:r>
            <a:r>
              <a:rPr lang="fr-BE" b="1" dirty="0"/>
              <a:t>du </a:t>
            </a:r>
            <a:r>
              <a:rPr lang="fr-BE" b="1" dirty="0" smtClean="0"/>
              <a:t>13 et 14 novembre 2010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4" y="1046930"/>
            <a:ext cx="9833811" cy="5751094"/>
          </a:xfrm>
        </p:spPr>
      </p:pic>
      <p:sp>
        <p:nvSpPr>
          <p:cNvPr id="3" name="Flèche vers le bas 2"/>
          <p:cNvSpPr/>
          <p:nvPr/>
        </p:nvSpPr>
        <p:spPr>
          <a:xfrm>
            <a:off x="1909011" y="4106779"/>
            <a:ext cx="545431" cy="737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764632" y="373781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1164024" y="3737811"/>
            <a:ext cx="26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Pont de la rue de Clabecq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6785811" y="3064042"/>
            <a:ext cx="417093" cy="802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5841349" y="2694710"/>
            <a:ext cx="234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Confluence </a:t>
            </a:r>
            <a:r>
              <a:rPr lang="fr-BE" b="1" dirty="0" err="1" smtClean="0">
                <a:solidFill>
                  <a:srgbClr val="FFFF00"/>
                </a:solidFill>
              </a:rPr>
              <a:t>Hain</a:t>
            </a:r>
            <a:r>
              <a:rPr lang="fr-BE" b="1" dirty="0" smtClean="0">
                <a:solidFill>
                  <a:srgbClr val="FFFF00"/>
                </a:solidFill>
              </a:rPr>
              <a:t>/canal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9" name="Flèche gauche 8"/>
          <p:cNvSpPr/>
          <p:nvPr/>
        </p:nvSpPr>
        <p:spPr>
          <a:xfrm>
            <a:off x="6291394" y="4651484"/>
            <a:ext cx="1443628" cy="2612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0" name="ZoneTexte 9"/>
          <p:cNvSpPr txBox="1"/>
          <p:nvPr/>
        </p:nvSpPr>
        <p:spPr>
          <a:xfrm>
            <a:off x="6251932" y="5069305"/>
            <a:ext cx="8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6332141" y="4876800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Plaine de jeux</a:t>
            </a:r>
            <a:endParaRPr lang="fr-B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89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Le </a:t>
            </a:r>
            <a:r>
              <a:rPr lang="fr-BE" b="1" dirty="0" err="1" smtClean="0"/>
              <a:t>Hain</a:t>
            </a:r>
            <a:r>
              <a:rPr lang="fr-BE" b="1" dirty="0" smtClean="0"/>
              <a:t> en crue pénétrant entre les maisons de l’avenue du </a:t>
            </a:r>
            <a:r>
              <a:rPr lang="fr-BE" b="1" dirty="0" err="1"/>
              <a:t>H</a:t>
            </a:r>
            <a:r>
              <a:rPr lang="fr-BE" b="1" dirty="0" err="1" smtClean="0"/>
              <a:t>ain</a:t>
            </a:r>
            <a:r>
              <a:rPr lang="fr-BE" b="1" dirty="0" smtClean="0"/>
              <a:t> et de la Route Provinciale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38989"/>
            <a:ext cx="12192000" cy="57190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36884" y="6304547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335824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77515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     Le </a:t>
            </a:r>
            <a:r>
              <a:rPr lang="fr-BE" b="1" dirty="0" err="1" smtClean="0"/>
              <a:t>Hain</a:t>
            </a:r>
            <a:r>
              <a:rPr lang="fr-BE" b="1" dirty="0" smtClean="0"/>
              <a:t> à sa confluence avec le canal (20h14)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3" y="577516"/>
            <a:ext cx="9849853" cy="6280484"/>
          </a:xfrm>
        </p:spPr>
      </p:pic>
      <p:sp>
        <p:nvSpPr>
          <p:cNvPr id="3" name="ZoneTexte 2"/>
          <p:cNvSpPr txBox="1"/>
          <p:nvPr/>
        </p:nvSpPr>
        <p:spPr>
          <a:xfrm>
            <a:off x="1347537" y="6304547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9431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8357"/>
          </a:xfrm>
        </p:spPr>
        <p:txBody>
          <a:bodyPr/>
          <a:lstStyle/>
          <a:p>
            <a:r>
              <a:rPr lang="fr-BE" dirty="0" smtClean="0"/>
              <a:t>              </a:t>
            </a:r>
            <a:r>
              <a:rPr lang="fr-BE" b="1" dirty="0" smtClean="0"/>
              <a:t>Le </a:t>
            </a:r>
            <a:r>
              <a:rPr lang="fr-BE" b="1" dirty="0" err="1" smtClean="0"/>
              <a:t>Hain</a:t>
            </a:r>
            <a:r>
              <a:rPr lang="fr-BE" b="1" dirty="0" smtClean="0"/>
              <a:t> se jetant dans le canal (20h09) 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2" y="898358"/>
            <a:ext cx="10299031" cy="5959642"/>
          </a:xfrm>
        </p:spPr>
      </p:pic>
      <p:sp>
        <p:nvSpPr>
          <p:cNvPr id="6" name="Flèche vers le bas 5"/>
          <p:cNvSpPr/>
          <p:nvPr/>
        </p:nvSpPr>
        <p:spPr>
          <a:xfrm>
            <a:off x="7940842" y="1588168"/>
            <a:ext cx="484632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7106653" y="1218836"/>
            <a:ext cx="248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rgbClr val="FFFF00"/>
                </a:solidFill>
              </a:rPr>
              <a:t>Niveau du canal</a:t>
            </a:r>
            <a:endParaRPr lang="fr-BE" sz="24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35242" y="6320589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34691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2715"/>
            <a:ext cx="12192000" cy="1690688"/>
          </a:xfrm>
        </p:spPr>
        <p:txBody>
          <a:bodyPr>
            <a:normAutofit/>
          </a:bodyPr>
          <a:lstStyle/>
          <a:p>
            <a:r>
              <a:rPr lang="fr-BE" b="1" dirty="0" smtClean="0"/>
              <a:t>Vu le niveau bas du canal, vous constaterez que le </a:t>
            </a:r>
            <a:r>
              <a:rPr lang="fr-BE" b="1" dirty="0" err="1" smtClean="0"/>
              <a:t>Hain</a:t>
            </a:r>
            <a:r>
              <a:rPr lang="fr-BE" b="1" dirty="0" smtClean="0"/>
              <a:t> se déverse sans aucune difficulté à sa confluence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58" y="1235242"/>
            <a:ext cx="8887326" cy="5622758"/>
          </a:xfrm>
        </p:spPr>
      </p:pic>
      <p:sp>
        <p:nvSpPr>
          <p:cNvPr id="3" name="ZoneTexte 2"/>
          <p:cNvSpPr txBox="1"/>
          <p:nvPr/>
        </p:nvSpPr>
        <p:spPr>
          <a:xfrm>
            <a:off x="1748589" y="6368716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6362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437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Lors de cette crue, le </a:t>
            </a:r>
            <a:r>
              <a:rPr lang="fr-BE" b="1" dirty="0" err="1" smtClean="0"/>
              <a:t>limnimètre</a:t>
            </a:r>
            <a:r>
              <a:rPr lang="fr-BE" b="1" dirty="0" smtClean="0"/>
              <a:t> placé sur le canal à </a:t>
            </a:r>
            <a:r>
              <a:rPr lang="fr-BE" b="1" dirty="0" err="1" smtClean="0"/>
              <a:t>Oisquercq</a:t>
            </a:r>
            <a:r>
              <a:rPr lang="fr-BE" b="1" dirty="0" smtClean="0"/>
              <a:t>, a mesuré une hauteur </a:t>
            </a:r>
            <a:r>
              <a:rPr lang="fr-BE" b="1" dirty="0" err="1" smtClean="0"/>
              <a:t>maximun</a:t>
            </a:r>
            <a:r>
              <a:rPr lang="fr-BE" b="1" dirty="0" smtClean="0"/>
              <a:t> de + ou – 1M55 </a:t>
            </a:r>
            <a:endParaRPr lang="fr-BE" b="1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" y="2851939"/>
            <a:ext cx="3256548" cy="2409872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8" y="2087434"/>
            <a:ext cx="4812632" cy="400856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165432" y="1625769"/>
            <a:ext cx="309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Niveau du canal à 20H</a:t>
            </a:r>
            <a:endParaRPr lang="fr-BE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-1" y="2390274"/>
            <a:ext cx="380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/>
              <a:t>Limnimètre</a:t>
            </a:r>
            <a:r>
              <a:rPr lang="fr-BE" sz="2400" b="1" dirty="0" smtClean="0"/>
              <a:t> de </a:t>
            </a:r>
            <a:r>
              <a:rPr lang="fr-BE" sz="2400" b="1" dirty="0" err="1" smtClean="0"/>
              <a:t>Oisquercq</a:t>
            </a:r>
            <a:endParaRPr lang="fr-BE" sz="2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2" y="1505190"/>
            <a:ext cx="3769895" cy="5173053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>
          <a:xfrm>
            <a:off x="9336505" y="2087435"/>
            <a:ext cx="673769" cy="880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160421" y="4716379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7411453" y="5438274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041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7515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                  </a:t>
            </a:r>
            <a:r>
              <a:rPr lang="fr-BE" b="1" dirty="0" smtClean="0"/>
              <a:t>Interrogations d’SOS-Inondations-Tubize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577516"/>
            <a:ext cx="12192000" cy="6280484"/>
          </a:xfrm>
        </p:spPr>
        <p:txBody>
          <a:bodyPr/>
          <a:lstStyle/>
          <a:p>
            <a:pPr marL="0" indent="0">
              <a:buNone/>
            </a:pPr>
            <a:endParaRPr lang="fr-BE" b="1" u="sng" dirty="0" smtClean="0"/>
          </a:p>
          <a:p>
            <a:r>
              <a:rPr lang="fr-BE" b="1" dirty="0" smtClean="0"/>
              <a:t>Le rôle exact que joue la station d’épuration lors des épisodes de crue du </a:t>
            </a:r>
            <a:r>
              <a:rPr lang="fr-BE" b="1" dirty="0" err="1" smtClean="0"/>
              <a:t>Hain</a:t>
            </a:r>
            <a:r>
              <a:rPr lang="fr-BE" b="1" dirty="0" smtClean="0"/>
              <a:t>?</a:t>
            </a:r>
          </a:p>
          <a:p>
            <a:r>
              <a:rPr lang="fr-BE" b="1" dirty="0" smtClean="0"/>
              <a:t>Vu le placement du barrage de sécurité en rive gauche sur le pont de la rue des Combattants, que se serait-il passé au niveau des habitations situées en rive droite si le </a:t>
            </a:r>
            <a:r>
              <a:rPr lang="fr-BE" b="1" dirty="0" err="1" smtClean="0"/>
              <a:t>Hain</a:t>
            </a:r>
            <a:r>
              <a:rPr lang="fr-BE" b="1" dirty="0" smtClean="0"/>
              <a:t> avait débordé ? </a:t>
            </a:r>
          </a:p>
          <a:p>
            <a:r>
              <a:rPr lang="fr-BE" b="1" dirty="0" smtClean="0"/>
              <a:t>Pourquoi le mur n’a t-il pas été prolongé jusqu’au pont de la rue de Clabecq ?</a:t>
            </a:r>
          </a:p>
          <a:p>
            <a:r>
              <a:rPr lang="fr-BE" b="1" dirty="0" smtClean="0"/>
              <a:t>Nous savons aujourd’hui que Clabecq est à la limite du débordement lorsque le </a:t>
            </a:r>
            <a:r>
              <a:rPr lang="fr-BE" b="1" dirty="0" err="1" smtClean="0"/>
              <a:t>Hain</a:t>
            </a:r>
            <a:r>
              <a:rPr lang="fr-BE" b="1" dirty="0" smtClean="0"/>
              <a:t> atteint un débit de 14 M3/S. Pourquoi le </a:t>
            </a:r>
            <a:r>
              <a:rPr lang="fr-BE" b="1" dirty="0" err="1" smtClean="0"/>
              <a:t>Hain</a:t>
            </a:r>
            <a:r>
              <a:rPr lang="fr-BE" b="1" dirty="0" smtClean="0"/>
              <a:t> a t-il débordé au </a:t>
            </a:r>
            <a:r>
              <a:rPr lang="fr-BE" b="1" dirty="0" err="1" smtClean="0"/>
              <a:t>Rogissart</a:t>
            </a:r>
            <a:r>
              <a:rPr lang="fr-BE" b="1" dirty="0" smtClean="0"/>
              <a:t> et au 45 le 4 octobre 2012 alors que le débit du </a:t>
            </a:r>
            <a:r>
              <a:rPr lang="fr-BE" b="1" dirty="0" err="1" smtClean="0"/>
              <a:t>Hain</a:t>
            </a:r>
            <a:r>
              <a:rPr lang="fr-BE" b="1" dirty="0" smtClean="0"/>
              <a:t> avant le rejet de la station d’épuration était de + ou – 7M30/S, il est important d’organiser </a:t>
            </a:r>
            <a:r>
              <a:rPr lang="fr-BE" b="1" dirty="0"/>
              <a:t>une réunion </a:t>
            </a:r>
            <a:r>
              <a:rPr lang="fr-BE" b="1" dirty="0" smtClean="0"/>
              <a:t>sur le sujet avec tous les acteurs concernés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4543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35242"/>
          </a:xfrm>
        </p:spPr>
        <p:txBody>
          <a:bodyPr>
            <a:normAutofit fontScale="90000"/>
          </a:bodyPr>
          <a:lstStyle/>
          <a:p>
            <a:r>
              <a:rPr lang="fr-BE" sz="3200" b="1" dirty="0" smtClean="0"/>
              <a:t>La construction de la ZIT du Paradis à Braine l’Alleud est à l’arrêt complet et ceci depuis plusieurs mois, cette ZIT ne peut donc à ce jour protéger les riverains du </a:t>
            </a:r>
            <a:r>
              <a:rPr lang="fr-BE" sz="3200" b="1" dirty="0" err="1" smtClean="0"/>
              <a:t>Hain</a:t>
            </a:r>
            <a:r>
              <a:rPr lang="fr-BE" sz="3200" b="1" dirty="0" smtClean="0"/>
              <a:t> ………..</a:t>
            </a:r>
            <a:endParaRPr lang="fr-BE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242"/>
            <a:ext cx="12192000" cy="5622758"/>
          </a:xfrm>
        </p:spPr>
      </p:pic>
      <p:sp>
        <p:nvSpPr>
          <p:cNvPr id="3" name="ZoneTexte 2"/>
          <p:cNvSpPr txBox="1"/>
          <p:nvPr/>
        </p:nvSpPr>
        <p:spPr>
          <a:xfrm>
            <a:off x="1251284" y="5358063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sz="1100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3137" y="6288505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911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6274"/>
          </a:xfrm>
        </p:spPr>
        <p:txBody>
          <a:bodyPr>
            <a:normAutofit/>
          </a:bodyPr>
          <a:lstStyle/>
          <a:p>
            <a:r>
              <a:rPr lang="fr-BE" b="1" dirty="0" smtClean="0"/>
              <a:t>Revendications d’SOS-Inondations-Tubize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66274"/>
            <a:ext cx="12123821" cy="5831304"/>
          </a:xfrm>
        </p:spPr>
        <p:txBody>
          <a:bodyPr>
            <a:normAutofit lnSpcReduction="10000"/>
          </a:bodyPr>
          <a:lstStyle/>
          <a:p>
            <a:r>
              <a:rPr lang="fr-BE" b="1" dirty="0" smtClean="0"/>
              <a:t>Finalisation de la ZIT du Paradis à Braine l’Alleud (voir dia 4)</a:t>
            </a:r>
          </a:p>
          <a:p>
            <a:r>
              <a:rPr lang="fr-BE" b="1" dirty="0" smtClean="0"/>
              <a:t>Construction et curage de bassins d’orage au viaduc de </a:t>
            </a:r>
            <a:r>
              <a:rPr lang="fr-BE" b="1" dirty="0" err="1" smtClean="0"/>
              <a:t>Wauthier</a:t>
            </a:r>
            <a:r>
              <a:rPr lang="fr-BE" b="1" dirty="0" smtClean="0"/>
              <a:t>-Braine (voir dia 6)</a:t>
            </a:r>
          </a:p>
          <a:p>
            <a:r>
              <a:rPr lang="fr-BE" b="1" dirty="0" smtClean="0"/>
              <a:t>Que l’IBW fasse en sorte qu’une partie des eaux pluviales soient by-passées vers la ZIT/UCB (voir </a:t>
            </a:r>
            <a:r>
              <a:rPr lang="fr-BE" b="1" dirty="0" err="1" smtClean="0"/>
              <a:t>dias</a:t>
            </a:r>
            <a:r>
              <a:rPr lang="fr-BE" b="1" dirty="0" smtClean="0"/>
              <a:t> 11-12-13)</a:t>
            </a:r>
          </a:p>
          <a:p>
            <a:r>
              <a:rPr lang="fr-BE" b="1" dirty="0" smtClean="0"/>
              <a:t>Qu’une nouvelle campagne de sensibilisation au respect de la rivière soit lancée </a:t>
            </a:r>
            <a:r>
              <a:rPr lang="fr-BE" b="1" smtClean="0"/>
              <a:t>(voir dia 14)</a:t>
            </a:r>
            <a:endParaRPr lang="fr-BE" b="1" dirty="0" smtClean="0"/>
          </a:p>
          <a:p>
            <a:r>
              <a:rPr lang="fr-BE" b="1" dirty="0" smtClean="0"/>
              <a:t>Que la ZIT/UCB de Braine le Château fonctionne enfin (voir </a:t>
            </a:r>
            <a:r>
              <a:rPr lang="fr-BE" b="1" dirty="0" err="1" smtClean="0"/>
              <a:t>dias</a:t>
            </a:r>
            <a:r>
              <a:rPr lang="fr-BE" b="1" dirty="0" smtClean="0"/>
              <a:t> 15-16)</a:t>
            </a:r>
          </a:p>
          <a:p>
            <a:r>
              <a:rPr lang="fr-BE" b="1" dirty="0" smtClean="0"/>
              <a:t>Placement d’un barrage de protection en rive droite sur le 1</a:t>
            </a:r>
            <a:r>
              <a:rPr lang="fr-BE" b="1" baseline="30000" dirty="0" smtClean="0"/>
              <a:t>er</a:t>
            </a:r>
            <a:r>
              <a:rPr lang="fr-BE" b="1" dirty="0" smtClean="0"/>
              <a:t> pont de la rue des Combattants lors des crues du </a:t>
            </a:r>
            <a:r>
              <a:rPr lang="fr-BE" b="1" dirty="0" err="1" smtClean="0"/>
              <a:t>Hain</a:t>
            </a:r>
            <a:r>
              <a:rPr lang="fr-BE" b="1" dirty="0" smtClean="0"/>
              <a:t> (voir dia 19)</a:t>
            </a:r>
          </a:p>
          <a:p>
            <a:r>
              <a:rPr lang="fr-BE" b="1" dirty="0" smtClean="0"/>
              <a:t>Curage du lit du </a:t>
            </a:r>
            <a:r>
              <a:rPr lang="fr-BE" b="1" dirty="0" err="1" smtClean="0"/>
              <a:t>Hain</a:t>
            </a:r>
            <a:r>
              <a:rPr lang="fr-BE" b="1" dirty="0" smtClean="0"/>
              <a:t> juste en amont du 1</a:t>
            </a:r>
            <a:r>
              <a:rPr lang="fr-BE" b="1" baseline="30000" dirty="0" smtClean="0"/>
              <a:t>er</a:t>
            </a:r>
            <a:r>
              <a:rPr lang="fr-BE" b="1" dirty="0" smtClean="0"/>
              <a:t> pont de la rue des Combattants (voir dia 22)</a:t>
            </a:r>
          </a:p>
          <a:p>
            <a:r>
              <a:rPr lang="fr-BE" b="1" dirty="0" smtClean="0"/>
              <a:t>Prolongation du mur jusqu’au pont de la rue de Clabecq au 45 (voir dia 27)</a:t>
            </a:r>
          </a:p>
          <a:p>
            <a:pPr marL="0" indent="0">
              <a:buNone/>
            </a:pPr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039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6063"/>
          </a:xfrm>
        </p:spPr>
        <p:txBody>
          <a:bodyPr>
            <a:normAutofit/>
          </a:bodyPr>
          <a:lstStyle/>
          <a:p>
            <a:r>
              <a:rPr lang="fr-BE" dirty="0" smtClean="0"/>
              <a:t>                                         Suite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86063"/>
            <a:ext cx="12192000" cy="6071937"/>
          </a:xfrm>
        </p:spPr>
        <p:txBody>
          <a:bodyPr>
            <a:normAutofit fontScale="92500" lnSpcReduction="20000"/>
          </a:bodyPr>
          <a:lstStyle/>
          <a:p>
            <a:endParaRPr lang="fr-BE" dirty="0" smtClean="0"/>
          </a:p>
          <a:p>
            <a:r>
              <a:rPr lang="fr-BE" b="1" dirty="0" smtClean="0"/>
              <a:t>Nous savons que le Collège a été chargé lors du dernier conseil communal du 23 juin 2014 de désigner un auteur de projet pour l’aménagement de mesures de protections contre les crues du </a:t>
            </a:r>
            <a:r>
              <a:rPr lang="fr-BE" b="1" dirty="0" err="1" smtClean="0"/>
              <a:t>Hain</a:t>
            </a:r>
            <a:r>
              <a:rPr lang="fr-BE" b="1" dirty="0" smtClean="0"/>
              <a:t> au 45, nous </a:t>
            </a:r>
            <a:r>
              <a:rPr lang="fr-BE" b="1" dirty="0"/>
              <a:t>demandons </a:t>
            </a:r>
            <a:r>
              <a:rPr lang="fr-BE" b="1" dirty="0" smtClean="0"/>
              <a:t>qu’un </a:t>
            </a:r>
            <a:r>
              <a:rPr lang="fr-BE" b="1" dirty="0"/>
              <a:t>auteur de projet </a:t>
            </a:r>
            <a:r>
              <a:rPr lang="fr-BE" b="1" dirty="0" smtClean="0"/>
              <a:t>soit également désigné pour </a:t>
            </a:r>
            <a:r>
              <a:rPr lang="fr-BE" b="1" dirty="0"/>
              <a:t>l’aménagement de mesures de protections contre les crues du </a:t>
            </a:r>
            <a:r>
              <a:rPr lang="fr-BE" b="1" dirty="0" err="1"/>
              <a:t>Hain</a:t>
            </a:r>
            <a:r>
              <a:rPr lang="fr-BE" b="1" dirty="0"/>
              <a:t> </a:t>
            </a:r>
            <a:r>
              <a:rPr lang="fr-BE" b="1" dirty="0" smtClean="0"/>
              <a:t>pour les habitations de la rue des Combattants</a:t>
            </a:r>
          </a:p>
          <a:p>
            <a:r>
              <a:rPr lang="fr-BE" b="1" dirty="0" smtClean="0"/>
              <a:t>Que nous obtenions la solidarité des communes situées en amont de Tubize pour que celles-ci réalisent les ZIT reprises dans l’étude </a:t>
            </a:r>
            <a:r>
              <a:rPr lang="fr-BE" b="1" dirty="0" err="1" smtClean="0"/>
              <a:t>Myclène</a:t>
            </a:r>
            <a:r>
              <a:rPr lang="fr-BE" b="1" dirty="0"/>
              <a:t>.</a:t>
            </a:r>
            <a:r>
              <a:rPr lang="fr-BE" b="1" dirty="0" smtClean="0"/>
              <a:t> </a:t>
            </a:r>
            <a:r>
              <a:rPr lang="fr-BE" b="1" dirty="0"/>
              <a:t>E</a:t>
            </a:r>
            <a:r>
              <a:rPr lang="fr-BE" b="1" dirty="0" smtClean="0"/>
              <a:t>tude qui, pour rappel, avait été commanditée par l’Association contrat de rivière Senne</a:t>
            </a:r>
          </a:p>
          <a:p>
            <a:r>
              <a:rPr lang="fr-BE" b="1" dirty="0" smtClean="0"/>
              <a:t>Que des instructions précises soient données (DGO3) aux éclusiers (biefs </a:t>
            </a:r>
            <a:r>
              <a:rPr lang="fr-BE" b="1" dirty="0" err="1" smtClean="0"/>
              <a:t>Ronquières</a:t>
            </a:r>
            <a:r>
              <a:rPr lang="fr-BE" b="1" dirty="0" smtClean="0"/>
              <a:t> Ittre / Ittre – </a:t>
            </a:r>
            <a:r>
              <a:rPr lang="fr-BE" b="1" dirty="0" err="1" smtClean="0"/>
              <a:t>Lembeek</a:t>
            </a:r>
            <a:r>
              <a:rPr lang="fr-BE" b="1" dirty="0" smtClean="0"/>
              <a:t>) pour qu’ils baissent immédiatement le niveau du canal lorsque la </a:t>
            </a:r>
            <a:r>
              <a:rPr lang="fr-BE" b="1" dirty="0" err="1" smtClean="0"/>
              <a:t>Samme</a:t>
            </a:r>
            <a:r>
              <a:rPr lang="fr-BE" b="1" dirty="0" smtClean="0"/>
              <a:t> et le </a:t>
            </a:r>
            <a:r>
              <a:rPr lang="fr-BE" b="1" dirty="0" err="1" smtClean="0"/>
              <a:t>Hain</a:t>
            </a:r>
            <a:r>
              <a:rPr lang="fr-BE" b="1" dirty="0" smtClean="0"/>
              <a:t> atteignent un débit de x? M3/S (à définir par les gestionnaires de façon préventive)</a:t>
            </a:r>
            <a:endParaRPr lang="fr-BE" b="1" dirty="0"/>
          </a:p>
          <a:p>
            <a:r>
              <a:rPr lang="fr-BE" b="1" dirty="0" smtClean="0"/>
              <a:t>Qu’une </a:t>
            </a:r>
            <a:r>
              <a:rPr lang="fr-BE" b="1" dirty="0"/>
              <a:t>réunion soit </a:t>
            </a:r>
            <a:r>
              <a:rPr lang="fr-BE" b="1" dirty="0" smtClean="0"/>
              <a:t>organisée </a:t>
            </a:r>
            <a:r>
              <a:rPr lang="fr-BE" b="1" dirty="0"/>
              <a:t>avec les autorités </a:t>
            </a:r>
            <a:r>
              <a:rPr lang="fr-BE" b="1" dirty="0" smtClean="0"/>
              <a:t>communales, </a:t>
            </a:r>
            <a:r>
              <a:rPr lang="fr-BE" b="1" dirty="0"/>
              <a:t>l’IBW, la DGO2, contrat de </a:t>
            </a:r>
            <a:r>
              <a:rPr lang="fr-BE" b="1" dirty="0" smtClean="0"/>
              <a:t>rivière Senne, une délégation de riverains </a:t>
            </a:r>
            <a:r>
              <a:rPr lang="fr-BE" b="1" dirty="0"/>
              <a:t>et SOS-Inondations-Tubize sur l’influence du rejet de la station d’épuration de Braine le Château sur les </a:t>
            </a:r>
            <a:r>
              <a:rPr lang="fr-BE" b="1" dirty="0" smtClean="0"/>
              <a:t>crues </a:t>
            </a:r>
            <a:r>
              <a:rPr lang="fr-BE" b="1" dirty="0"/>
              <a:t>du </a:t>
            </a:r>
            <a:r>
              <a:rPr lang="fr-BE" b="1" dirty="0" err="1"/>
              <a:t>Hain</a:t>
            </a:r>
            <a:r>
              <a:rPr lang="fr-BE" b="1" dirty="0"/>
              <a:t> et plus particulièrement sur les inondations du 04/10/2012 au </a:t>
            </a:r>
            <a:r>
              <a:rPr lang="fr-BE" b="1" dirty="0" err="1"/>
              <a:t>Rogissart</a:t>
            </a:r>
            <a:r>
              <a:rPr lang="fr-BE" b="1" dirty="0"/>
              <a:t> et au 45 (voir </a:t>
            </a:r>
            <a:r>
              <a:rPr lang="fr-BE" b="1" dirty="0" err="1"/>
              <a:t>dias</a:t>
            </a:r>
            <a:r>
              <a:rPr lang="fr-BE" b="1" dirty="0"/>
              <a:t> 23-30-31)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201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3978"/>
          </a:xfrm>
        </p:spPr>
        <p:txBody>
          <a:bodyPr/>
          <a:lstStyle/>
          <a:p>
            <a:r>
              <a:rPr lang="fr-BE" dirty="0" smtClean="0"/>
              <a:t>              </a:t>
            </a:r>
            <a:r>
              <a:rPr lang="fr-BE" b="1" dirty="0" smtClean="0"/>
              <a:t>Conclusion d’SOS-Inondations-Tubize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753978"/>
            <a:ext cx="12192000" cy="6104021"/>
          </a:xfrm>
        </p:spPr>
        <p:txBody>
          <a:bodyPr/>
          <a:lstStyle/>
          <a:p>
            <a:endParaRPr lang="fr-BE" dirty="0" smtClean="0"/>
          </a:p>
          <a:p>
            <a:r>
              <a:rPr lang="fr-BE" b="1" dirty="0" smtClean="0"/>
              <a:t>SOS-Inondations Tubize a déjà réalisé un diaporama relatif aux </a:t>
            </a:r>
            <a:r>
              <a:rPr lang="fr-BE" b="1" dirty="0"/>
              <a:t>inondations (04/10/2012</a:t>
            </a:r>
            <a:r>
              <a:rPr lang="fr-BE" b="1" dirty="0" smtClean="0"/>
              <a:t>) du </a:t>
            </a:r>
            <a:r>
              <a:rPr lang="fr-BE" b="1" dirty="0" err="1" smtClean="0"/>
              <a:t>Rogissart</a:t>
            </a:r>
            <a:r>
              <a:rPr lang="fr-BE" b="1" dirty="0" smtClean="0"/>
              <a:t> et du 45, ce diaporama est d’ailleurs toujours accessible sur notre site (</a:t>
            </a:r>
            <a:r>
              <a:rPr lang="fr-BE" b="1" dirty="0" smtClean="0">
                <a:hlinkClick r:id="rId2"/>
              </a:rPr>
              <a:t>www.sos.inondations-tubize.be</a:t>
            </a:r>
            <a:r>
              <a:rPr lang="fr-BE" b="1" dirty="0" smtClean="0"/>
              <a:t>) sous les rubriques analyse / analyse du cours du </a:t>
            </a:r>
            <a:r>
              <a:rPr lang="fr-BE" b="1" dirty="0" err="1" smtClean="0"/>
              <a:t>Hain</a:t>
            </a:r>
            <a:r>
              <a:rPr lang="fr-BE" b="1" dirty="0" smtClean="0"/>
              <a:t> en relation avec les inondations.</a:t>
            </a:r>
          </a:p>
          <a:p>
            <a:pPr marL="0" indent="0">
              <a:buNone/>
            </a:pPr>
            <a:endParaRPr lang="fr-BE" b="1" dirty="0" smtClean="0"/>
          </a:p>
          <a:p>
            <a:r>
              <a:rPr lang="fr-BE" b="1" dirty="0" smtClean="0"/>
              <a:t>Nous réitérons notre conclusion</a:t>
            </a:r>
            <a:r>
              <a:rPr lang="fr-BE" dirty="0" smtClean="0"/>
              <a:t> :</a:t>
            </a:r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sz="4000" b="1" dirty="0" smtClean="0"/>
              <a:t>Une Chose est certaine, si aucune mesure d’importance n’est prise rapidement, le pire est à craindre pour l’avenir </a:t>
            </a:r>
            <a:endParaRPr lang="fr-BE" sz="4000" b="1" dirty="0"/>
          </a:p>
        </p:txBody>
      </p:sp>
    </p:spTree>
    <p:extLst>
      <p:ext uri="{BB962C8B-B14F-4D97-AF65-F5344CB8AC3E}">
        <p14:creationId xmlns:p14="http://schemas.microsoft.com/office/powerpoint/2010/main" val="346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6747" y="-1"/>
            <a:ext cx="10515600" cy="160422"/>
          </a:xfrm>
        </p:spPr>
        <p:txBody>
          <a:bodyPr>
            <a:normAutofit fontScale="90000"/>
          </a:bodyPr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72717"/>
            <a:ext cx="12192000" cy="6585284"/>
          </a:xfrm>
        </p:spPr>
        <p:txBody>
          <a:bodyPr/>
          <a:lstStyle/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                       </a:t>
            </a:r>
            <a:r>
              <a:rPr lang="fr-BE" sz="6000" dirty="0" smtClean="0"/>
              <a:t>Merci pour votre attention</a:t>
            </a:r>
            <a:endParaRPr lang="fr-BE" sz="6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2213811"/>
            <a:ext cx="8390020" cy="46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1074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Situation du pont à la Rue </a:t>
            </a:r>
            <a:r>
              <a:rPr lang="fr-BE" dirty="0"/>
              <a:t>du </a:t>
            </a:r>
            <a:r>
              <a:rPr lang="fr-BE" dirty="0" err="1"/>
              <a:t>Try</a:t>
            </a:r>
            <a:r>
              <a:rPr lang="fr-BE" dirty="0"/>
              <a:t> </a:t>
            </a:r>
            <a:r>
              <a:rPr lang="fr-BE" dirty="0" smtClean="0"/>
              <a:t>à </a:t>
            </a:r>
            <a:r>
              <a:rPr lang="fr-BE" dirty="0" err="1"/>
              <a:t>Wauthier</a:t>
            </a:r>
            <a:r>
              <a:rPr lang="fr-BE" dirty="0"/>
              <a:t> Braine, le viaduc en toile de fond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53" y="1171074"/>
            <a:ext cx="8566483" cy="5686926"/>
          </a:xfrm>
        </p:spPr>
      </p:pic>
      <p:sp>
        <p:nvSpPr>
          <p:cNvPr id="5" name="ZoneTexte 4"/>
          <p:cNvSpPr txBox="1"/>
          <p:nvPr/>
        </p:nvSpPr>
        <p:spPr>
          <a:xfrm>
            <a:off x="1876926" y="6208295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10365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7116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Débordement au niveau </a:t>
            </a:r>
            <a:r>
              <a:rPr lang="fr-BE" dirty="0"/>
              <a:t>du </a:t>
            </a:r>
            <a:r>
              <a:rPr lang="fr-BE" dirty="0" smtClean="0"/>
              <a:t>n°10 de la rue </a:t>
            </a:r>
            <a:r>
              <a:rPr lang="fr-BE" dirty="0"/>
              <a:t>du </a:t>
            </a:r>
            <a:r>
              <a:rPr lang="fr-BE" dirty="0" err="1"/>
              <a:t>Try</a:t>
            </a:r>
            <a:r>
              <a:rPr lang="fr-BE" dirty="0"/>
              <a:t> </a:t>
            </a:r>
            <a:r>
              <a:rPr lang="fr-BE" dirty="0" smtClean="0"/>
              <a:t>à </a:t>
            </a:r>
            <a:r>
              <a:rPr lang="fr-BE" dirty="0" err="1"/>
              <a:t>Wauthier</a:t>
            </a:r>
            <a:r>
              <a:rPr lang="fr-BE" dirty="0"/>
              <a:t> Braine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1" y="1187116"/>
            <a:ext cx="9063789" cy="5670884"/>
          </a:xfrm>
        </p:spPr>
      </p:pic>
      <p:sp>
        <p:nvSpPr>
          <p:cNvPr id="5" name="ZoneTexte 4"/>
          <p:cNvSpPr txBox="1"/>
          <p:nvPr/>
        </p:nvSpPr>
        <p:spPr>
          <a:xfrm>
            <a:off x="1652337" y="5967663"/>
            <a:ext cx="1771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 smtClean="0">
                <a:solidFill>
                  <a:srgbClr val="FFFF00"/>
                </a:solidFill>
              </a:rPr>
              <a:t>SOS-INONDATIONS-TUBIZE</a:t>
            </a:r>
            <a:endParaRPr lang="fr-BE" sz="1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3367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L’influence du viaduc de </a:t>
            </a:r>
            <a:r>
              <a:rPr lang="fr-BE" b="1" dirty="0" err="1" smtClean="0"/>
              <a:t>Wauthier</a:t>
            </a:r>
            <a:r>
              <a:rPr lang="fr-BE" b="1" dirty="0" smtClean="0"/>
              <a:t> Braine sur la montée des eaux du </a:t>
            </a:r>
            <a:r>
              <a:rPr lang="fr-BE" b="1" dirty="0" err="1" smtClean="0"/>
              <a:t>Hain</a:t>
            </a:r>
            <a:r>
              <a:rPr lang="fr-BE" b="1" dirty="0" smtClean="0"/>
              <a:t> ?????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1283368"/>
            <a:ext cx="10058399" cy="5574632"/>
          </a:xfrm>
        </p:spPr>
      </p:pic>
      <p:sp>
        <p:nvSpPr>
          <p:cNvPr id="3" name="ZoneTexte 2"/>
          <p:cNvSpPr txBox="1"/>
          <p:nvPr/>
        </p:nvSpPr>
        <p:spPr>
          <a:xfrm>
            <a:off x="1700463" y="6015789"/>
            <a:ext cx="177163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rgbClr val="FFFF00"/>
                </a:solidFill>
              </a:rPr>
              <a:t>SOS-INONDATIONS-TUBIZE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216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8357"/>
          </a:xfrm>
        </p:spPr>
        <p:txBody>
          <a:bodyPr>
            <a:noAutofit/>
          </a:bodyPr>
          <a:lstStyle/>
          <a:p>
            <a:r>
              <a:rPr lang="fr-BE" sz="3200" b="1" dirty="0" smtClean="0"/>
              <a:t>Lors de cette crue le </a:t>
            </a:r>
            <a:r>
              <a:rPr lang="fr-BE" sz="3200" b="1" dirty="0" err="1" smtClean="0"/>
              <a:t>limnimètre</a:t>
            </a:r>
            <a:r>
              <a:rPr lang="fr-BE" sz="3200" b="1" dirty="0" smtClean="0"/>
              <a:t> de Braine-le-Château (</a:t>
            </a:r>
            <a:r>
              <a:rPr lang="fr-BE" sz="3200" b="1" dirty="0" err="1"/>
              <a:t>A</a:t>
            </a:r>
            <a:r>
              <a:rPr lang="fr-BE" sz="3200" b="1" dirty="0" err="1" smtClean="0"/>
              <a:t>qualim</a:t>
            </a:r>
            <a:r>
              <a:rPr lang="fr-BE" sz="3200" b="1" dirty="0" smtClean="0"/>
              <a:t>) a mesuré une hauteur maximum de 1m65 et un débit maximum de 12,70 M3/S</a:t>
            </a:r>
            <a:endParaRPr lang="fr-BE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" y="898358"/>
            <a:ext cx="4748462" cy="5959642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1" y="1155031"/>
            <a:ext cx="4604085" cy="55666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197516" y="54543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b="1" dirty="0">
              <a:solidFill>
                <a:srgbClr val="FFFF00"/>
              </a:solidFill>
            </a:endParaRPr>
          </a:p>
          <a:p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9272337" y="6100647"/>
            <a:ext cx="1337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20819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2946"/>
          </a:xfrm>
        </p:spPr>
        <p:txBody>
          <a:bodyPr>
            <a:normAutofit fontScale="90000"/>
          </a:bodyPr>
          <a:lstStyle/>
          <a:p>
            <a:r>
              <a:rPr lang="fr-BE" sz="3600" b="1" dirty="0" smtClean="0"/>
              <a:t>Lors de cette crue le </a:t>
            </a:r>
            <a:r>
              <a:rPr lang="fr-BE" sz="3600" b="1" dirty="0" err="1" smtClean="0"/>
              <a:t>limnimètre</a:t>
            </a:r>
            <a:r>
              <a:rPr lang="fr-BE" sz="3600" b="1" dirty="0" smtClean="0"/>
              <a:t> de Clabecq (infocrue-DGO2) a mesuré une hauteur maximum de 1m80 et un débit maximum de 14 M3/S </a:t>
            </a:r>
            <a:endParaRPr lang="fr-BE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47" y="1588169"/>
            <a:ext cx="3593432" cy="5125452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0" y="1588168"/>
            <a:ext cx="3705727" cy="52698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79" y="1588168"/>
            <a:ext cx="3545305" cy="46842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422105" y="5791200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900" b="1" dirty="0">
                <a:solidFill>
                  <a:srgbClr val="FFFF00"/>
                </a:solidFill>
              </a:rPr>
              <a:t>SOS-INONDATIONS-TUBIZE</a:t>
            </a:r>
          </a:p>
        </p:txBody>
      </p:sp>
    </p:spTree>
    <p:extLst>
      <p:ext uri="{BB962C8B-B14F-4D97-AF65-F5344CB8AC3E}">
        <p14:creationId xmlns:p14="http://schemas.microsoft.com/office/powerpoint/2010/main" val="31287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1534</Words>
  <Application>Microsoft Office PowerPoint</Application>
  <PresentationFormat>Grand écran</PresentationFormat>
  <Paragraphs>142</Paragraphs>
  <Slides>43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Le mercredi 9 juillet 2014 à 19h 01 la commune de Tubize  lance une préalerte de crue sur le Hain</vt:lpstr>
      <vt:lpstr>La construction de la ZIT du Paradis à Braine l’Alleud est à l’arrêt complet et ceci depuis plusieurs mois, cette ZIT ne peut donc à ce jour protéger les riverains du Hain ………..</vt:lpstr>
      <vt:lpstr>Situation du pont à la Rue du Try à Wauthier Braine, le viaduc en toile de fond</vt:lpstr>
      <vt:lpstr>Débordement au niveau du n°10 de la rue du Try à Wauthier Braine</vt:lpstr>
      <vt:lpstr>L’influence du viaduc de Wauthier Braine sur la montée des eaux du Hain ?????</vt:lpstr>
      <vt:lpstr>Lors de cette crue le limnimètre de Braine-le-Château (Aqualim) a mesuré une hauteur maximum de 1m65 et un débit maximum de 12,70 M3/S</vt:lpstr>
      <vt:lpstr>Lors de cette crue le limnimètre de Clabecq (infocrue-DGO2) a mesuré une hauteur maximum de 1m80 et un débit maximum de 14 M3/S </vt:lpstr>
      <vt:lpstr>La station d’épuration de Braine le Château rejette une partie de ses eaux dans le Hain en amont de Clabecq</vt:lpstr>
      <vt:lpstr>Depuis juin 2012 la station d’épuration de Braine le Château a été mise en service, depuis peu un limnimètre a été placé en aval du rejet. Ce qui permet aujourd’hui de comparer les données (débit – hauteur) en amont et en aval du rejet. Lors de la préalerte de crue de ce 09/07/2014  les graphiques donnaient + ou - 12,7M3/S et une hauteur de 1,65 M à Braine le Château (amont) et + ou – 14M3/S et une hauteur de 1M80 à Clabecq (aval). Nous pouvons en conclure:  - que le niveau d’eau du Hain est de 15 cm supérieur à l’échelle du limnigraphe de Clabecq par rapport à l’échelle du limnigraphe de Braine le Château. - que la station d’épuration à rejeté + ou - 1,3M3/S                                                                                                     - que ce rejet représente + ou - 10% du volume d’eau du Hain qui coule vers Clabecq </vt:lpstr>
      <vt:lpstr>Les travaux effectués par l’IBW pour by-passer les eaux pluviales vers la ZIT/UCB ne donnent aucun résultat, en effet:</vt:lpstr>
      <vt:lpstr>      Vous constatez que les eaux pluviales ne by-passent pas vers la ZIT/UCB</vt:lpstr>
      <vt:lpstr>Vous constatez que les eaux pluviales ne by-passent pas vers la ZIT/UCB</vt:lpstr>
      <vt:lpstr>Barrage de la ZIT/UCB de Braine le Château mal entretenu et encombré de détritus en tous genre. La campagne de sensibilisation « Objets Flottants Non Identifiés (O.F.N.I.) » n’a malheureusement pas porté les fruits escomptés auprès de certains riverains qui continuent à jeter des déchets à la rivière et pourtant un tel comportement  accentue le risque d’inondations !!!!!!!!!!</vt:lpstr>
      <vt:lpstr>       Constatez que la ZIT/UCB ne fonctionne pas !!</vt:lpstr>
      <vt:lpstr>Constatez que la ZIT/UCB ne fonctionne pas !!</vt:lpstr>
      <vt:lpstr>L’échelle implantée au limnimètre de Braine le château indique 1m 62 (19h51)</vt:lpstr>
      <vt:lpstr>               Rejet de la station d’épuration le mercredi 9 juillet à 19h50</vt:lpstr>
      <vt:lpstr>Barrage de sécurité placé en rive gauche sur le pont (19h54) de la rue des Combattants. Question: que se serait-il passé au niveau des habitations situées en rive droite si le Hain avait débordé?</vt:lpstr>
      <vt:lpstr>                   Niveau à ce même pont à 14h50</vt:lpstr>
      <vt:lpstr>       Entre 14h50 et 19h54 (5h04) le niveau du Hain est monté de 1m10</vt:lpstr>
      <vt:lpstr>Le lit du Hain juste en amont de ce pont doit absolument être curé rapidement</vt:lpstr>
      <vt:lpstr>Rappel: Situation de débordement sur ce même pont lors des inondations du 4 octobre 2012</vt:lpstr>
      <vt:lpstr>    L’échelle implantée au limnimètre de Clabecq (rue des                            combattants) indique 1m79 (19h57)</vt:lpstr>
      <vt:lpstr>Situation du pont à hauteur de la rue de Clabecq (20H01)</vt:lpstr>
      <vt:lpstr>Le Hain commence à déborder vers la route Provinciale (20H01)</vt:lpstr>
      <vt:lpstr>Pourquoi ce mur n’a t-il pas été prolongé jusqu’au pont de la rue de Clabecq ?</vt:lpstr>
      <vt:lpstr>Le Hain en situation de débordement à hauteur du pont de la rue de Clabecq (rappel 14M3/S relevé en amont au limnimètre de la rue des Combattants) </vt:lpstr>
      <vt:lpstr>Situation critique de début de débordement (14M3/S) ce mercredi 9 juillet 2014 (20h02) dans la zone du pont de la rue de Clabecq. L’inquiétude des riverains est perceptible!!!!!</vt:lpstr>
      <vt:lpstr>Rappel: Situation de débordement au même endroit (45) lors des inondations du 4 octobre 2012</vt:lpstr>
      <vt:lpstr>Une question se pose. Nous savons aujourd’hui suite à la crue du Hain du 09/07/2014, qu’avec un débit de 12,7 M3/S mesuré au limnimètre de Braine le Château, un débit de 14M3/S mesuré au limnimètre de la rue des Combattants, nous sommes à la limite du débordement du Hain à Clabecq. De par ces mesures, on peut en déduire que la station d’épuration a rejeté 1,3M3/S. Or lors des inondations du 04/10/2012, le limnimètre de Braine le Château indiquait un pic de débit de 7M30/S et pourtant le Rogissart et Clabecq étaient sous eau, d’après vous d’où venait l’eau qui a entraîné ces inondations ? </vt:lpstr>
      <vt:lpstr>Rappel: situation de débordement au 45 à Clabecq lors des inondations du 13 et 14 novembre 2010</vt:lpstr>
      <vt:lpstr>Le Hain en crue pénétrant entre les maisons de l’avenue du Hain et de la Route Provinciale</vt:lpstr>
      <vt:lpstr>     Le Hain à sa confluence avec le canal (20h14)</vt:lpstr>
      <vt:lpstr>              Le Hain se jetant dans le canal (20h09) </vt:lpstr>
      <vt:lpstr>Vu le niveau bas du canal, vous constaterez que le Hain se déverse sans aucune difficulté à sa confluence</vt:lpstr>
      <vt:lpstr>Lors de cette crue, le limnimètre placé sur le canal à Oisquercq, a mesuré une hauteur maximun de + ou – 1M55 </vt:lpstr>
      <vt:lpstr>                  Interrogations d’SOS-Inondations-Tubize</vt:lpstr>
      <vt:lpstr>Revendications d’SOS-Inondations-Tubize</vt:lpstr>
      <vt:lpstr>                                         Suite</vt:lpstr>
      <vt:lpstr>              Conclusion d’SOS-Inondations-Tubize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DevosFumiere</dc:creator>
  <cp:lastModifiedBy>DevosFumiere</cp:lastModifiedBy>
  <cp:revision>141</cp:revision>
  <dcterms:created xsi:type="dcterms:W3CDTF">2014-07-11T14:10:57Z</dcterms:created>
  <dcterms:modified xsi:type="dcterms:W3CDTF">2014-07-14T16:38:44Z</dcterms:modified>
</cp:coreProperties>
</file>