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321" r:id="rId2"/>
    <p:sldId id="327" r:id="rId3"/>
    <p:sldId id="320" r:id="rId4"/>
    <p:sldId id="257" r:id="rId5"/>
    <p:sldId id="258" r:id="rId6"/>
    <p:sldId id="259" r:id="rId7"/>
    <p:sldId id="260" r:id="rId8"/>
    <p:sldId id="261" r:id="rId9"/>
    <p:sldId id="342" r:id="rId10"/>
    <p:sldId id="262" r:id="rId11"/>
    <p:sldId id="263" r:id="rId12"/>
    <p:sldId id="264" r:id="rId13"/>
    <p:sldId id="265" r:id="rId14"/>
    <p:sldId id="266" r:id="rId15"/>
    <p:sldId id="322" r:id="rId16"/>
    <p:sldId id="267" r:id="rId17"/>
    <p:sldId id="335" r:id="rId18"/>
    <p:sldId id="336" r:id="rId19"/>
    <p:sldId id="331" r:id="rId20"/>
    <p:sldId id="332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329" r:id="rId36"/>
    <p:sldId id="324" r:id="rId37"/>
    <p:sldId id="284" r:id="rId38"/>
    <p:sldId id="285" r:id="rId39"/>
    <p:sldId id="344" r:id="rId40"/>
    <p:sldId id="286" r:id="rId41"/>
    <p:sldId id="287" r:id="rId42"/>
    <p:sldId id="340" r:id="rId43"/>
    <p:sldId id="338" r:id="rId44"/>
    <p:sldId id="288" r:id="rId45"/>
    <p:sldId id="290" r:id="rId46"/>
    <p:sldId id="291" r:id="rId47"/>
    <p:sldId id="345" r:id="rId48"/>
    <p:sldId id="292" r:id="rId49"/>
    <p:sldId id="293" r:id="rId50"/>
    <p:sldId id="295" r:id="rId51"/>
    <p:sldId id="296" r:id="rId52"/>
    <p:sldId id="297" r:id="rId53"/>
    <p:sldId id="298" r:id="rId54"/>
    <p:sldId id="337" r:id="rId55"/>
    <p:sldId id="299" r:id="rId56"/>
    <p:sldId id="300" r:id="rId57"/>
    <p:sldId id="328" r:id="rId58"/>
    <p:sldId id="323" r:id="rId59"/>
    <p:sldId id="343" r:id="rId60"/>
    <p:sldId id="302" r:id="rId61"/>
    <p:sldId id="303" r:id="rId62"/>
    <p:sldId id="304" r:id="rId63"/>
    <p:sldId id="305" r:id="rId64"/>
    <p:sldId id="306" r:id="rId65"/>
    <p:sldId id="326" r:id="rId66"/>
    <p:sldId id="348" r:id="rId67"/>
    <p:sldId id="325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49" r:id="rId7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2374" autoAdjust="0"/>
  </p:normalViewPr>
  <p:slideViewPr>
    <p:cSldViewPr>
      <p:cViewPr varScale="1">
        <p:scale>
          <a:sx n="85" d="100"/>
          <a:sy n="85" d="100"/>
        </p:scale>
        <p:origin x="-15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07C5B-0494-4334-B1E6-0ED679BCE200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CD429-38D0-4632-8EAB-476BEC49996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636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9CD429-38D0-4632-8EAB-476BEC499963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46319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EA6F-7EA2-411D-926D-979DF7EEEFE9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B47D-362D-4E03-BDF0-5A80E39D2D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91739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EA6F-7EA2-411D-926D-979DF7EEEFE9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B47D-362D-4E03-BDF0-5A80E39D2D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3191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EA6F-7EA2-411D-926D-979DF7EEEFE9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B47D-362D-4E03-BDF0-5A80E39D2D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786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EA6F-7EA2-411D-926D-979DF7EEEFE9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B47D-362D-4E03-BDF0-5A80E39D2D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15377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EA6F-7EA2-411D-926D-979DF7EEEFE9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B47D-362D-4E03-BDF0-5A80E39D2D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2718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EA6F-7EA2-411D-926D-979DF7EEEFE9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B47D-362D-4E03-BDF0-5A80E39D2D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85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EA6F-7EA2-411D-926D-979DF7EEEFE9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B47D-362D-4E03-BDF0-5A80E39D2D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5731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EA6F-7EA2-411D-926D-979DF7EEEFE9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B47D-362D-4E03-BDF0-5A80E39D2D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070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EA6F-7EA2-411D-926D-979DF7EEEFE9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B47D-362D-4E03-BDF0-5A80E39D2D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64543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EA6F-7EA2-411D-926D-979DF7EEEFE9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B47D-362D-4E03-BDF0-5A80E39D2D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8282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7EA6F-7EA2-411D-926D-979DF7EEEFE9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BB47D-362D-4E03-BDF0-5A80E39D2D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017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7EA6F-7EA2-411D-926D-979DF7EEEFE9}" type="datetimeFigureOut">
              <a:rPr lang="fr-BE" smtClean="0"/>
              <a:t>28/08/2013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BB47D-362D-4E03-BDF0-5A80E39D2D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061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 descr="C:\Users\DE VOS-FUMIERE\Pictures\Inondations\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14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 la Croisette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423937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du Pont </a:t>
            </a:r>
            <a:r>
              <a:rPr lang="fr-BE" b="1" dirty="0" err="1"/>
              <a:t>D</a:t>
            </a:r>
            <a:r>
              <a:rPr lang="fr-BE" b="1" dirty="0" err="1" smtClean="0"/>
              <a:t>emeur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30765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du Pont </a:t>
            </a:r>
            <a:r>
              <a:rPr lang="fr-BE" b="1" dirty="0" err="1" smtClean="0"/>
              <a:t>Demeur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0688"/>
            <a:ext cx="9144000" cy="6237312"/>
          </a:xfrm>
        </p:spPr>
      </p:pic>
      <p:sp>
        <p:nvSpPr>
          <p:cNvPr id="3" name="Pentagone 2"/>
          <p:cNvSpPr/>
          <p:nvPr/>
        </p:nvSpPr>
        <p:spPr>
          <a:xfrm rot="10348373">
            <a:off x="3005917" y="5625146"/>
            <a:ext cx="978408" cy="19890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/>
          <p:cNvSpPr txBox="1"/>
          <p:nvPr/>
        </p:nvSpPr>
        <p:spPr>
          <a:xfrm>
            <a:off x="2195736" y="5013176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err="1" smtClean="0">
                <a:solidFill>
                  <a:srgbClr val="FFFF00"/>
                </a:solidFill>
              </a:rPr>
              <a:t>Hubo</a:t>
            </a:r>
            <a:endParaRPr lang="fr-BE" sz="1400" b="1" dirty="0">
              <a:solidFill>
                <a:srgbClr val="FFFF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843808" y="1772816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rgbClr val="FFFF00"/>
                </a:solidFill>
              </a:rPr>
              <a:t>Home</a:t>
            </a:r>
            <a:endParaRPr lang="fr-BE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du Pont </a:t>
            </a:r>
            <a:r>
              <a:rPr lang="fr-BE" b="1" dirty="0" err="1" smtClean="0"/>
              <a:t>Demeur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161006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du Pont </a:t>
            </a:r>
            <a:r>
              <a:rPr lang="fr-BE" b="1" dirty="0" err="1"/>
              <a:t>D</a:t>
            </a:r>
            <a:r>
              <a:rPr lang="fr-BE" b="1" dirty="0" err="1" smtClean="0"/>
              <a:t>emeur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7660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du Pont </a:t>
            </a:r>
            <a:r>
              <a:rPr lang="fr-BE" b="1" dirty="0" err="1"/>
              <a:t>D</a:t>
            </a:r>
            <a:r>
              <a:rPr lang="fr-BE" b="1" dirty="0" err="1" smtClean="0"/>
              <a:t>emeur</a:t>
            </a:r>
            <a:r>
              <a:rPr lang="fr-BE" b="1" dirty="0" smtClean="0"/>
              <a:t> – rue des Déportés</a:t>
            </a:r>
            <a:endParaRPr lang="fr-BE" b="1" dirty="0"/>
          </a:p>
        </p:txBody>
      </p:sp>
      <p:pic>
        <p:nvPicPr>
          <p:cNvPr id="12" name="Espace réservé du contenu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17" y="5877272"/>
            <a:ext cx="1254067" cy="98072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1" y="548680"/>
            <a:ext cx="9144000" cy="643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rot="20462524">
            <a:off x="6897" y="2862666"/>
            <a:ext cx="1224136" cy="242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100" b="1" dirty="0" smtClean="0"/>
              <a:t>Rue des Déportés</a:t>
            </a:r>
            <a:endParaRPr lang="fr-BE" sz="1100" b="1" dirty="0"/>
          </a:p>
        </p:txBody>
      </p:sp>
      <p:sp>
        <p:nvSpPr>
          <p:cNvPr id="10" name="Rectangle 9"/>
          <p:cNvSpPr/>
          <p:nvPr/>
        </p:nvSpPr>
        <p:spPr>
          <a:xfrm>
            <a:off x="1054926" y="5445224"/>
            <a:ext cx="243695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 smtClean="0"/>
              <a:t>Débordement du canal vers la rue des Déportés</a:t>
            </a:r>
            <a:endParaRPr lang="fr-BE" sz="1600" dirty="0"/>
          </a:p>
        </p:txBody>
      </p:sp>
      <p:sp>
        <p:nvSpPr>
          <p:cNvPr id="11" name="Pentagone 10"/>
          <p:cNvSpPr/>
          <p:nvPr/>
        </p:nvSpPr>
        <p:spPr>
          <a:xfrm rot="12978263" flipV="1">
            <a:off x="954156" y="4907337"/>
            <a:ext cx="1016527" cy="19726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" y="3429000"/>
            <a:ext cx="1109894" cy="10081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484784"/>
            <a:ext cx="2019086" cy="18125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1680" y="3297312"/>
            <a:ext cx="3384376" cy="563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 smtClean="0"/>
              <a:t>Débordement du canal vers la rue </a:t>
            </a:r>
          </a:p>
          <a:p>
            <a:pPr algn="ctr"/>
            <a:r>
              <a:rPr lang="fr-BE" sz="1600" dirty="0" smtClean="0"/>
              <a:t>du Pont </a:t>
            </a:r>
            <a:r>
              <a:rPr lang="fr-BE" sz="1600" dirty="0" err="1" smtClean="0"/>
              <a:t>Demeur</a:t>
            </a:r>
            <a:r>
              <a:rPr lang="fr-BE" sz="1600" dirty="0" smtClean="0"/>
              <a:t> et le Centre de Tubize</a:t>
            </a:r>
            <a:endParaRPr lang="fr-BE" sz="1600" dirty="0"/>
          </a:p>
        </p:txBody>
      </p:sp>
      <p:sp>
        <p:nvSpPr>
          <p:cNvPr id="5" name="Pentagone 4"/>
          <p:cNvSpPr/>
          <p:nvPr/>
        </p:nvSpPr>
        <p:spPr>
          <a:xfrm rot="3639480">
            <a:off x="1691680" y="4222767"/>
            <a:ext cx="978408" cy="14233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3840447"/>
            <a:ext cx="2016224" cy="15253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57258" y="2983853"/>
            <a:ext cx="1248264" cy="445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 smtClean="0"/>
              <a:t>Rue du Pont </a:t>
            </a:r>
            <a:r>
              <a:rPr lang="fr-BE" sz="1400" dirty="0" err="1"/>
              <a:t>D</a:t>
            </a:r>
            <a:r>
              <a:rPr lang="fr-BE" sz="1400" dirty="0" err="1" smtClean="0"/>
              <a:t>emeur</a:t>
            </a:r>
            <a:endParaRPr lang="fr-BE" sz="1400" dirty="0"/>
          </a:p>
        </p:txBody>
      </p:sp>
      <p:sp>
        <p:nvSpPr>
          <p:cNvPr id="14" name="Flèche à angle droit 13"/>
          <p:cNvSpPr/>
          <p:nvPr/>
        </p:nvSpPr>
        <p:spPr>
          <a:xfrm rot="489683">
            <a:off x="5732883" y="4970143"/>
            <a:ext cx="706997" cy="295238"/>
          </a:xfrm>
          <a:prstGeom prst="bentUpArrow">
            <a:avLst>
              <a:gd name="adj1" fmla="val 25000"/>
              <a:gd name="adj2" fmla="val 1725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 rot="18672698">
            <a:off x="5940152" y="6525344"/>
            <a:ext cx="648072" cy="332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 smtClean="0"/>
              <a:t>Pont</a:t>
            </a:r>
            <a:endParaRPr lang="fr-BE" sz="14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256" y="548679"/>
            <a:ext cx="2686744" cy="2435173"/>
          </a:xfrm>
          <a:prstGeom prst="rect">
            <a:avLst/>
          </a:prstGeom>
        </p:spPr>
      </p:pic>
      <p:sp>
        <p:nvSpPr>
          <p:cNvPr id="16" name="Pentagone 15"/>
          <p:cNvSpPr/>
          <p:nvPr/>
        </p:nvSpPr>
        <p:spPr>
          <a:xfrm rot="7727951">
            <a:off x="6586562" y="3853442"/>
            <a:ext cx="921525" cy="8739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 rot="20925488">
            <a:off x="6123535" y="4627287"/>
            <a:ext cx="491005" cy="186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050" dirty="0" smtClean="0"/>
              <a:t>Pont</a:t>
            </a:r>
            <a:endParaRPr lang="fr-BE" sz="1050" dirty="0"/>
          </a:p>
        </p:txBody>
      </p:sp>
    </p:spTree>
    <p:extLst>
      <p:ext uri="{BB962C8B-B14F-4D97-AF65-F5344CB8AC3E}">
        <p14:creationId xmlns:p14="http://schemas.microsoft.com/office/powerpoint/2010/main" val="316496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des Déportés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374631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des Déportés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" y="620688"/>
            <a:ext cx="9144000" cy="6237312"/>
          </a:xfrm>
        </p:spPr>
      </p:pic>
      <p:sp>
        <p:nvSpPr>
          <p:cNvPr id="5" name="ZoneTexte 4"/>
          <p:cNvSpPr txBox="1"/>
          <p:nvPr/>
        </p:nvSpPr>
        <p:spPr>
          <a:xfrm rot="19800219">
            <a:off x="4189854" y="4473456"/>
            <a:ext cx="159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   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3" name="Rectangle avec flèche vers le haut 2"/>
          <p:cNvSpPr/>
          <p:nvPr/>
        </p:nvSpPr>
        <p:spPr>
          <a:xfrm rot="20226172">
            <a:off x="3888374" y="3867537"/>
            <a:ext cx="1512168" cy="36803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/>
              <a:t>Vers Clabecq</a:t>
            </a:r>
            <a:endParaRPr lang="fr-BE" sz="1600" b="1" dirty="0"/>
          </a:p>
        </p:txBody>
      </p:sp>
    </p:spTree>
    <p:extLst>
      <p:ext uri="{BB962C8B-B14F-4D97-AF65-F5344CB8AC3E}">
        <p14:creationId xmlns:p14="http://schemas.microsoft.com/office/powerpoint/2010/main" val="1309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50" y="0"/>
            <a:ext cx="8686800" cy="548680"/>
          </a:xfrm>
        </p:spPr>
        <p:txBody>
          <a:bodyPr>
            <a:normAutofit fontScale="90000"/>
          </a:bodyPr>
          <a:lstStyle/>
          <a:p>
            <a:r>
              <a:rPr lang="fr-BE" dirty="0"/>
              <a:t>R</a:t>
            </a:r>
            <a:r>
              <a:rPr lang="fr-BE" dirty="0" smtClean="0"/>
              <a:t>ue des Déportés 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215"/>
            <a:ext cx="9144000" cy="6669360"/>
          </a:xfrm>
        </p:spPr>
      </p:pic>
      <p:sp>
        <p:nvSpPr>
          <p:cNvPr id="3" name="Rectangle 2"/>
          <p:cNvSpPr/>
          <p:nvPr/>
        </p:nvSpPr>
        <p:spPr>
          <a:xfrm>
            <a:off x="398754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1451"/>
            <a:ext cx="4202431" cy="2880320"/>
          </a:xfrm>
          <a:prstGeom prst="rect">
            <a:avLst/>
          </a:prstGeom>
        </p:spPr>
      </p:pic>
      <p:sp>
        <p:nvSpPr>
          <p:cNvPr id="8" name="Pentagone 7"/>
          <p:cNvSpPr/>
          <p:nvPr/>
        </p:nvSpPr>
        <p:spPr>
          <a:xfrm rot="20689985">
            <a:off x="4153228" y="4427753"/>
            <a:ext cx="4072512" cy="166068"/>
          </a:xfrm>
          <a:prstGeom prst="homePlate">
            <a:avLst>
              <a:gd name="adj" fmla="val 48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Pentagone 10"/>
          <p:cNvSpPr/>
          <p:nvPr/>
        </p:nvSpPr>
        <p:spPr>
          <a:xfrm rot="12873746">
            <a:off x="4320517" y="3073770"/>
            <a:ext cx="505900" cy="12115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467544" y="4077072"/>
            <a:ext cx="3612365" cy="853063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b="1" dirty="0" smtClean="0"/>
              <a:t>Ces inondations ont également été provoqués par le débordement du </a:t>
            </a:r>
            <a:r>
              <a:rPr lang="fr-BE" b="1" dirty="0" err="1" smtClean="0"/>
              <a:t>Ry</a:t>
            </a:r>
            <a:r>
              <a:rPr lang="fr-BE" b="1" dirty="0" smtClean="0"/>
              <a:t> du </a:t>
            </a:r>
            <a:r>
              <a:rPr lang="fr-BE" b="1" dirty="0" err="1"/>
              <a:t>V</a:t>
            </a:r>
            <a:r>
              <a:rPr lang="fr-BE" b="1" dirty="0" err="1" smtClean="0"/>
              <a:t>raimont</a:t>
            </a:r>
            <a:endParaRPr lang="fr-BE" b="1" dirty="0"/>
          </a:p>
        </p:txBody>
      </p:sp>
      <p:sp>
        <p:nvSpPr>
          <p:cNvPr id="9" name="Rectangle à coins arrondis 8"/>
          <p:cNvSpPr/>
          <p:nvPr/>
        </p:nvSpPr>
        <p:spPr>
          <a:xfrm rot="18842517">
            <a:off x="4178327" y="3208136"/>
            <a:ext cx="1609359" cy="23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 smtClean="0"/>
              <a:t>Vers </a:t>
            </a:r>
            <a:r>
              <a:rPr lang="fr-BE" sz="1600" dirty="0" err="1" smtClean="0"/>
              <a:t>Lembeek</a:t>
            </a:r>
            <a:endParaRPr lang="fr-BE" sz="1600" dirty="0"/>
          </a:p>
        </p:txBody>
      </p:sp>
      <p:sp>
        <p:nvSpPr>
          <p:cNvPr id="6" name="Pentagone 5"/>
          <p:cNvSpPr/>
          <p:nvPr/>
        </p:nvSpPr>
        <p:spPr>
          <a:xfrm rot="1788700">
            <a:off x="1638962" y="5373216"/>
            <a:ext cx="1269527" cy="19316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991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536" y="32657"/>
            <a:ext cx="9144000" cy="444015"/>
          </a:xfrm>
        </p:spPr>
        <p:txBody>
          <a:bodyPr>
            <a:noAutofit/>
          </a:bodyPr>
          <a:lstStyle/>
          <a:p>
            <a:r>
              <a:rPr lang="fr-BE" sz="3600" b="1" dirty="0" smtClean="0"/>
              <a:t>Rue des Déportés</a:t>
            </a:r>
            <a:r>
              <a:rPr lang="fr-BE" sz="3200" b="1" dirty="0" smtClean="0"/>
              <a:t> (</a:t>
            </a:r>
            <a:r>
              <a:rPr lang="fr-BE" sz="2000" b="1" dirty="0" smtClean="0"/>
              <a:t>à hauteur de la rue du </a:t>
            </a:r>
            <a:r>
              <a:rPr lang="fr-BE" sz="2000" b="1" dirty="0" err="1" smtClean="0"/>
              <a:t>Transval</a:t>
            </a:r>
            <a:r>
              <a:rPr lang="fr-BE" sz="2000" b="1" dirty="0" smtClean="0"/>
              <a:t>)</a:t>
            </a:r>
            <a:endParaRPr lang="fr-BE" sz="20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122483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Inondations des 13 et 14 novembre 2010 à Tubize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BE" dirty="0"/>
          </a:p>
          <a:p>
            <a:r>
              <a:rPr lang="fr-BE" sz="4000" b="1" dirty="0" smtClean="0"/>
              <a:t>Situation des rues répertoriées par ordre </a:t>
            </a:r>
            <a:r>
              <a:rPr lang="fr-BE" sz="4000" b="1" dirty="0" smtClean="0"/>
              <a:t>alphabétique</a:t>
            </a:r>
          </a:p>
          <a:p>
            <a:r>
              <a:rPr lang="fr-BE" sz="4000" b="1" dirty="0" smtClean="0"/>
              <a:t>Ce montage est destiné aux candidats à l’achat d’un bien dans l’entité de Tubize</a:t>
            </a:r>
            <a:endParaRPr lang="fr-BE" sz="4000" b="1" dirty="0"/>
          </a:p>
        </p:txBody>
      </p:sp>
    </p:spTree>
    <p:extLst>
      <p:ext uri="{BB962C8B-B14F-4D97-AF65-F5344CB8AC3E}">
        <p14:creationId xmlns:p14="http://schemas.microsoft.com/office/powerpoint/2010/main" val="153762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des Déportés (vue côté des jardins)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</p:spPr>
      </p:pic>
      <p:sp>
        <p:nvSpPr>
          <p:cNvPr id="3" name="ZoneTexte 2"/>
          <p:cNvSpPr txBox="1"/>
          <p:nvPr/>
        </p:nvSpPr>
        <p:spPr>
          <a:xfrm>
            <a:off x="5796136" y="242088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 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78714" y="5013176"/>
            <a:ext cx="335758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La rue des Déportés a également</a:t>
            </a:r>
          </a:p>
          <a:p>
            <a:pPr algn="ctr"/>
            <a:r>
              <a:rPr lang="fr-BE" dirty="0"/>
              <a:t>s</a:t>
            </a:r>
            <a:r>
              <a:rPr lang="fr-BE" dirty="0" smtClean="0"/>
              <a:t>ubit le débordement du canal</a:t>
            </a: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20688"/>
            <a:ext cx="3779912" cy="29523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64089" y="1124744"/>
            <a:ext cx="1152127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Le canal</a:t>
            </a:r>
            <a:endParaRPr lang="fr-BE" dirty="0"/>
          </a:p>
        </p:txBody>
      </p:sp>
      <p:sp>
        <p:nvSpPr>
          <p:cNvPr id="8" name="Pentagone 7"/>
          <p:cNvSpPr/>
          <p:nvPr/>
        </p:nvSpPr>
        <p:spPr>
          <a:xfrm rot="2048388">
            <a:off x="6019316" y="2020784"/>
            <a:ext cx="1178904" cy="125734"/>
          </a:xfrm>
          <a:prstGeom prst="homePlate">
            <a:avLst>
              <a:gd name="adj" fmla="val 477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01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Boulevard Georges </a:t>
            </a:r>
            <a:r>
              <a:rPr lang="fr-BE" b="1" dirty="0"/>
              <a:t>D</a:t>
            </a:r>
            <a:r>
              <a:rPr lang="fr-BE" b="1" dirty="0" smtClean="0"/>
              <a:t>eryck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29681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/>
          </a:bodyPr>
          <a:lstStyle/>
          <a:p>
            <a:r>
              <a:rPr lang="fr-BE" sz="2800" b="1" dirty="0" smtClean="0"/>
              <a:t>Boulevard Georges Deryck – rue Ferrer</a:t>
            </a:r>
            <a:endParaRPr lang="fr-BE" sz="28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  <p:sp>
        <p:nvSpPr>
          <p:cNvPr id="5" name="ZoneTexte 4"/>
          <p:cNvSpPr txBox="1"/>
          <p:nvPr/>
        </p:nvSpPr>
        <p:spPr>
          <a:xfrm>
            <a:off x="4427984" y="4293096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Centre</a:t>
            </a:r>
          </a:p>
          <a:p>
            <a:r>
              <a:rPr lang="fr-BE" sz="1600" b="1" dirty="0" smtClean="0">
                <a:solidFill>
                  <a:srgbClr val="FFFF00"/>
                </a:solidFill>
              </a:rPr>
              <a:t>Culturel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051720" y="2492896"/>
            <a:ext cx="826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Arsenal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380312" y="1700808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err="1" smtClean="0">
                <a:solidFill>
                  <a:srgbClr val="FFFF00"/>
                </a:solidFill>
              </a:rPr>
              <a:t>Stierbecq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3284984"/>
            <a:ext cx="118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Rue Ferrer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9" name="Pentagone 8"/>
          <p:cNvSpPr/>
          <p:nvPr/>
        </p:nvSpPr>
        <p:spPr>
          <a:xfrm rot="1807327">
            <a:off x="1356416" y="3698797"/>
            <a:ext cx="978408" cy="24224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4067944" y="3140968"/>
            <a:ext cx="1153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Boulevard</a:t>
            </a:r>
          </a:p>
          <a:p>
            <a:r>
              <a:rPr lang="fr-BE" b="1" dirty="0" smtClean="0">
                <a:solidFill>
                  <a:srgbClr val="FFFF00"/>
                </a:solidFill>
              </a:rPr>
              <a:t> Deryck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12" name="Pentagone 11"/>
          <p:cNvSpPr/>
          <p:nvPr/>
        </p:nvSpPr>
        <p:spPr>
          <a:xfrm rot="8568197">
            <a:off x="3752592" y="4013335"/>
            <a:ext cx="695444" cy="257152"/>
          </a:xfrm>
          <a:prstGeom prst="homePlate">
            <a:avLst>
              <a:gd name="adj" fmla="val 419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683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Boulevard Georges Deryck 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3999" cy="6237312"/>
          </a:xfrm>
        </p:spPr>
      </p:pic>
    </p:spTree>
    <p:extLst>
      <p:ext uri="{BB962C8B-B14F-4D97-AF65-F5344CB8AC3E}">
        <p14:creationId xmlns:p14="http://schemas.microsoft.com/office/powerpoint/2010/main" val="314587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Zoning </a:t>
            </a:r>
            <a:r>
              <a:rPr lang="fr-BE" b="1" dirty="0" err="1" smtClean="0"/>
              <a:t>Fabelta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137579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Zoning </a:t>
            </a:r>
            <a:r>
              <a:rPr lang="fr-BE" b="1" dirty="0" err="1" smtClean="0"/>
              <a:t>Fabelta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37499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Zoning </a:t>
            </a:r>
            <a:r>
              <a:rPr lang="fr-BE" b="1" dirty="0" err="1" smtClean="0"/>
              <a:t>Fabelta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9"/>
            <a:ext cx="9133317" cy="6237311"/>
          </a:xfrm>
        </p:spPr>
      </p:pic>
      <p:sp>
        <p:nvSpPr>
          <p:cNvPr id="3" name="ZoneTexte 2"/>
          <p:cNvSpPr txBox="1"/>
          <p:nvPr/>
        </p:nvSpPr>
        <p:spPr>
          <a:xfrm>
            <a:off x="7956376" y="1916832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dirty="0" smtClean="0">
                <a:solidFill>
                  <a:srgbClr val="FFFF00"/>
                </a:solidFill>
              </a:rPr>
              <a:t>Home</a:t>
            </a:r>
            <a:endParaRPr lang="fr-BE" sz="1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Résidence </a:t>
            </a:r>
            <a:r>
              <a:rPr lang="fr-BE" b="1" dirty="0" err="1" smtClean="0"/>
              <a:t>Fabelta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6676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Ferrer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16063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Ferrer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279989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 Bruxelles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233109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Ferrer – Rue de Mons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500"/>
            <a:ext cx="9144000" cy="6383500"/>
          </a:xfrm>
        </p:spPr>
      </p:pic>
      <p:sp>
        <p:nvSpPr>
          <p:cNvPr id="8" name="ZoneTexte 7"/>
          <p:cNvSpPr txBox="1"/>
          <p:nvPr/>
        </p:nvSpPr>
        <p:spPr>
          <a:xfrm>
            <a:off x="2195736" y="3429000"/>
            <a:ext cx="884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FF0000"/>
                </a:solidFill>
              </a:rPr>
              <a:t>Arsenal</a:t>
            </a:r>
            <a:endParaRPr lang="fr-BE" sz="1600" b="1" dirty="0">
              <a:solidFill>
                <a:srgbClr val="FF0000"/>
              </a:solidFill>
            </a:endParaRPr>
          </a:p>
        </p:txBody>
      </p:sp>
      <p:sp>
        <p:nvSpPr>
          <p:cNvPr id="14" name="Rectangle avec flèche vers le bas 13"/>
          <p:cNvSpPr/>
          <p:nvPr/>
        </p:nvSpPr>
        <p:spPr>
          <a:xfrm rot="1179575">
            <a:off x="5835573" y="2862589"/>
            <a:ext cx="864096" cy="588026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04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b="1" dirty="0" smtClean="0"/>
              <a:t>Cité Jacquet</a:t>
            </a:r>
            <a:endParaRPr lang="fr-BE" sz="1200" b="1" dirty="0"/>
          </a:p>
        </p:txBody>
      </p:sp>
      <p:sp>
        <p:nvSpPr>
          <p:cNvPr id="15" name="Rectangle avec flèche vers le bas 14"/>
          <p:cNvSpPr/>
          <p:nvPr/>
        </p:nvSpPr>
        <p:spPr>
          <a:xfrm rot="20385110">
            <a:off x="7452320" y="3191490"/>
            <a:ext cx="1562472" cy="49131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/>
              <a:t>Rue de Mons</a:t>
            </a:r>
            <a:endParaRPr lang="fr-BE" sz="1600" b="1" dirty="0"/>
          </a:p>
        </p:txBody>
      </p:sp>
      <p:sp>
        <p:nvSpPr>
          <p:cNvPr id="16" name="Rectangle avec flèche vers le bas 15"/>
          <p:cNvSpPr/>
          <p:nvPr/>
        </p:nvSpPr>
        <p:spPr>
          <a:xfrm rot="2400474">
            <a:off x="3635896" y="3947442"/>
            <a:ext cx="1151820" cy="42710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/>
              <a:t>Rue Ferrer</a:t>
            </a:r>
            <a:endParaRPr lang="fr-BE" sz="1600" b="1" dirty="0"/>
          </a:p>
        </p:txBody>
      </p:sp>
      <p:sp>
        <p:nvSpPr>
          <p:cNvPr id="17" name="Rectangle 16"/>
          <p:cNvSpPr/>
          <p:nvPr/>
        </p:nvSpPr>
        <p:spPr>
          <a:xfrm rot="1656440">
            <a:off x="1169146" y="6434193"/>
            <a:ext cx="1368151" cy="202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b="1" dirty="0" smtClean="0"/>
              <a:t>Rue des Marais</a:t>
            </a:r>
            <a:endParaRPr lang="fr-BE" sz="1200" b="1" dirty="0"/>
          </a:p>
        </p:txBody>
      </p:sp>
    </p:spTree>
    <p:extLst>
      <p:ext uri="{BB962C8B-B14F-4D97-AF65-F5344CB8AC3E}">
        <p14:creationId xmlns:p14="http://schemas.microsoft.com/office/powerpoint/2010/main" val="136012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Ferrer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381328"/>
          </a:xfrm>
        </p:spPr>
      </p:pic>
    </p:spTree>
    <p:extLst>
      <p:ext uri="{BB962C8B-B14F-4D97-AF65-F5344CB8AC3E}">
        <p14:creationId xmlns:p14="http://schemas.microsoft.com/office/powerpoint/2010/main" val="26613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sz="3200" b="1" dirty="0" smtClean="0"/>
              <a:t>Rue des Frères Van </a:t>
            </a:r>
            <a:r>
              <a:rPr lang="fr-BE" sz="3200" b="1" dirty="0" err="1" smtClean="0"/>
              <a:t>Bellinghen</a:t>
            </a:r>
            <a:r>
              <a:rPr lang="fr-BE" sz="3200" b="1" dirty="0" smtClean="0"/>
              <a:t> à hauteur du Pont d’</a:t>
            </a:r>
            <a:r>
              <a:rPr lang="fr-BE" sz="3200" b="1" dirty="0" err="1" smtClean="0"/>
              <a:t>Ophain</a:t>
            </a:r>
            <a:endParaRPr lang="fr-BE" sz="32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392684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sz="3600" dirty="0" smtClean="0"/>
              <a:t>Rue des Frères Van </a:t>
            </a:r>
            <a:r>
              <a:rPr lang="fr-BE" sz="3600" dirty="0" err="1" smtClean="0"/>
              <a:t>Bellinghen</a:t>
            </a:r>
            <a:r>
              <a:rPr lang="fr-BE" sz="3600" dirty="0" smtClean="0"/>
              <a:t> – rue </a:t>
            </a:r>
            <a:r>
              <a:rPr lang="fr-BE" sz="3600" dirty="0" err="1" smtClean="0"/>
              <a:t>Ripainoise</a:t>
            </a:r>
            <a:endParaRPr lang="fr-BE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3999" cy="6309320"/>
          </a:xfrm>
        </p:spPr>
      </p:pic>
      <p:sp>
        <p:nvSpPr>
          <p:cNvPr id="3" name="Rectangle avec flèche vers le bas 2"/>
          <p:cNvSpPr/>
          <p:nvPr/>
        </p:nvSpPr>
        <p:spPr>
          <a:xfrm>
            <a:off x="6444208" y="3789040"/>
            <a:ext cx="1440160" cy="48235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/>
              <a:t>Rue </a:t>
            </a:r>
            <a:r>
              <a:rPr lang="fr-BE" sz="1600" b="1" dirty="0" err="1" smtClean="0"/>
              <a:t>Ripainoise</a:t>
            </a:r>
            <a:endParaRPr lang="fr-BE" sz="1600" b="1" dirty="0"/>
          </a:p>
        </p:txBody>
      </p:sp>
      <p:sp>
        <p:nvSpPr>
          <p:cNvPr id="9" name="Rectangle avec flèche vers le bas 8"/>
          <p:cNvSpPr/>
          <p:nvPr/>
        </p:nvSpPr>
        <p:spPr>
          <a:xfrm>
            <a:off x="4716016" y="2276872"/>
            <a:ext cx="2736304" cy="504055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/>
              <a:t>Rue des Frères Van </a:t>
            </a:r>
            <a:r>
              <a:rPr lang="fr-BE" sz="1600" b="1" dirty="0" err="1"/>
              <a:t>B</a:t>
            </a:r>
            <a:r>
              <a:rPr lang="fr-BE" sz="1600" b="1" dirty="0" err="1" smtClean="0"/>
              <a:t>ellinghen</a:t>
            </a:r>
            <a:endParaRPr lang="fr-BE" sz="1600" b="1" dirty="0"/>
          </a:p>
        </p:txBody>
      </p:sp>
    </p:spTree>
    <p:extLst>
      <p:ext uri="{BB962C8B-B14F-4D97-AF65-F5344CB8AC3E}">
        <p14:creationId xmlns:p14="http://schemas.microsoft.com/office/powerpoint/2010/main" val="38129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Avenue du </a:t>
            </a:r>
            <a:r>
              <a:rPr lang="fr-BE" b="1" dirty="0" err="1" smtClean="0"/>
              <a:t>Hain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239231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Avenue du </a:t>
            </a:r>
            <a:r>
              <a:rPr lang="fr-BE" b="1" dirty="0" err="1" smtClean="0"/>
              <a:t>Hain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47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Avenue du </a:t>
            </a:r>
            <a:r>
              <a:rPr lang="fr-BE" b="1" dirty="0" err="1" smtClean="0"/>
              <a:t>Hain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3999" cy="6381328"/>
          </a:xfrm>
        </p:spPr>
      </p:pic>
      <p:sp>
        <p:nvSpPr>
          <p:cNvPr id="8" name="ZoneTexte 7"/>
          <p:cNvSpPr txBox="1"/>
          <p:nvPr/>
        </p:nvSpPr>
        <p:spPr>
          <a:xfrm>
            <a:off x="2483768" y="2924944"/>
            <a:ext cx="783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Av. des</a:t>
            </a:r>
          </a:p>
          <a:p>
            <a:r>
              <a:rPr lang="fr-BE" sz="1600" b="1" dirty="0" smtClean="0">
                <a:solidFill>
                  <a:srgbClr val="FFFF00"/>
                </a:solidFill>
              </a:rPr>
              <a:t> Roses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63888" y="2564904"/>
            <a:ext cx="1285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Avenue Jules</a:t>
            </a:r>
          </a:p>
          <a:p>
            <a:r>
              <a:rPr lang="fr-BE" sz="1600" b="1" dirty="0" smtClean="0">
                <a:solidFill>
                  <a:srgbClr val="FFFF00"/>
                </a:solidFill>
              </a:rPr>
              <a:t>Maréchal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80112" y="3150260"/>
            <a:ext cx="1306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Rue du Vieux</a:t>
            </a:r>
          </a:p>
          <a:p>
            <a:r>
              <a:rPr lang="fr-BE" sz="1600" b="1" dirty="0" smtClean="0">
                <a:solidFill>
                  <a:srgbClr val="FFFF00"/>
                </a:solidFill>
              </a:rPr>
              <a:t> Mayeur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4221088"/>
            <a:ext cx="1122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Route </a:t>
            </a:r>
          </a:p>
          <a:p>
            <a:r>
              <a:rPr lang="fr-BE" sz="1600" b="1" dirty="0" smtClean="0">
                <a:solidFill>
                  <a:srgbClr val="FFFF00"/>
                </a:solidFill>
              </a:rPr>
              <a:t>Provinciale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14" name="Pentagone 13"/>
          <p:cNvSpPr/>
          <p:nvPr/>
        </p:nvSpPr>
        <p:spPr>
          <a:xfrm rot="1031011">
            <a:off x="756633" y="4886023"/>
            <a:ext cx="978408" cy="1549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Pentagone 14"/>
          <p:cNvSpPr/>
          <p:nvPr/>
        </p:nvSpPr>
        <p:spPr>
          <a:xfrm rot="4099837">
            <a:off x="2781158" y="3627924"/>
            <a:ext cx="596109" cy="26850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Pentagone 15"/>
          <p:cNvSpPr/>
          <p:nvPr/>
        </p:nvSpPr>
        <p:spPr>
          <a:xfrm rot="5168369">
            <a:off x="3691493" y="3585790"/>
            <a:ext cx="948340" cy="8577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Pentagone 16"/>
          <p:cNvSpPr/>
          <p:nvPr/>
        </p:nvSpPr>
        <p:spPr>
          <a:xfrm rot="7926402">
            <a:off x="5433965" y="3912572"/>
            <a:ext cx="719373" cy="211039"/>
          </a:xfrm>
          <a:prstGeom prst="homePlate">
            <a:avLst>
              <a:gd name="adj" fmla="val 682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Pentagone 18"/>
          <p:cNvSpPr/>
          <p:nvPr/>
        </p:nvSpPr>
        <p:spPr>
          <a:xfrm rot="11958499">
            <a:off x="4854909" y="4654947"/>
            <a:ext cx="1635682" cy="20760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19"/>
          <p:cNvSpPr txBox="1"/>
          <p:nvPr/>
        </p:nvSpPr>
        <p:spPr>
          <a:xfrm>
            <a:off x="6478913" y="4805863"/>
            <a:ext cx="15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Avenue du </a:t>
            </a:r>
            <a:r>
              <a:rPr lang="fr-BE" sz="1600" b="1" dirty="0" err="1" smtClean="0">
                <a:solidFill>
                  <a:srgbClr val="FFFF00"/>
                </a:solidFill>
              </a:rPr>
              <a:t>Hain</a:t>
            </a:r>
            <a:endParaRPr lang="fr-BE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8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Photo prise de la Chaussée de </a:t>
            </a:r>
            <a:r>
              <a:rPr lang="fr-BE" b="1" dirty="0" err="1" smtClean="0"/>
              <a:t>Honzocht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20688"/>
            <a:ext cx="5184576" cy="6237312"/>
          </a:xfrm>
        </p:spPr>
      </p:pic>
    </p:spTree>
    <p:extLst>
      <p:ext uri="{BB962C8B-B14F-4D97-AF65-F5344CB8AC3E}">
        <p14:creationId xmlns:p14="http://schemas.microsoft.com/office/powerpoint/2010/main" val="137893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Impasse du Pont d’</a:t>
            </a:r>
            <a:r>
              <a:rPr lang="fr-BE" b="1" dirty="0" err="1" smtClean="0"/>
              <a:t>Ophain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1" cy="6237312"/>
          </a:xfrm>
        </p:spPr>
      </p:pic>
    </p:spTree>
    <p:extLst>
      <p:ext uri="{BB962C8B-B14F-4D97-AF65-F5344CB8AC3E}">
        <p14:creationId xmlns:p14="http://schemas.microsoft.com/office/powerpoint/2010/main" val="41889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fr-BE" sz="4000" b="1" dirty="0" smtClean="0"/>
              <a:t>Cité Jacquet</a:t>
            </a:r>
            <a:endParaRPr lang="fr-BE" sz="4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026" name="Picture 2" descr="C:\Users\DE VOS-FUMIERE\Pictures\Inondations\Montage inondations par rue\Photos aérienne\17 Rue Ferrer - Rue de Bruxel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5"/>
            <a:ext cx="9144000" cy="616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avec flèche vers le bas 3"/>
          <p:cNvSpPr/>
          <p:nvPr/>
        </p:nvSpPr>
        <p:spPr>
          <a:xfrm>
            <a:off x="5796136" y="2924944"/>
            <a:ext cx="1080120" cy="64807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 smtClean="0"/>
              <a:t>Cité Jacquet</a:t>
            </a:r>
            <a:endParaRPr lang="fr-BE" sz="1600" dirty="0"/>
          </a:p>
        </p:txBody>
      </p:sp>
      <p:sp>
        <p:nvSpPr>
          <p:cNvPr id="5" name="ZoneTexte 4"/>
          <p:cNvSpPr txBox="1"/>
          <p:nvPr/>
        </p:nvSpPr>
        <p:spPr>
          <a:xfrm>
            <a:off x="2267744" y="37753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 dirty="0"/>
          </a:p>
        </p:txBody>
      </p:sp>
      <p:sp>
        <p:nvSpPr>
          <p:cNvPr id="6" name="ZoneTexte 5"/>
          <p:cNvSpPr txBox="1"/>
          <p:nvPr/>
        </p:nvSpPr>
        <p:spPr>
          <a:xfrm>
            <a:off x="2267744" y="3573016"/>
            <a:ext cx="826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FF0000"/>
                </a:solidFill>
              </a:rPr>
              <a:t>Arsenal</a:t>
            </a:r>
            <a:endParaRPr lang="fr-BE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48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fr-BE" sz="3600" b="1" dirty="0" smtClean="0"/>
              <a:t>Pont de la rue de Bruxelles</a:t>
            </a:r>
            <a:r>
              <a:rPr lang="fr-BE" sz="3600" dirty="0" smtClean="0"/>
              <a:t> </a:t>
            </a:r>
            <a:endParaRPr lang="fr-BE" sz="36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7837"/>
            <a:ext cx="9144000" cy="6381328"/>
          </a:xfrm>
        </p:spPr>
      </p:pic>
      <p:sp>
        <p:nvSpPr>
          <p:cNvPr id="3" name="Pentagone 2"/>
          <p:cNvSpPr/>
          <p:nvPr/>
        </p:nvSpPr>
        <p:spPr>
          <a:xfrm>
            <a:off x="3707904" y="4149080"/>
            <a:ext cx="792088" cy="21602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2699792" y="134076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Maison</a:t>
            </a:r>
          </a:p>
          <a:p>
            <a:r>
              <a:rPr lang="fr-BE" b="1" dirty="0" smtClean="0">
                <a:solidFill>
                  <a:srgbClr val="FFFF00"/>
                </a:solidFill>
              </a:rPr>
              <a:t>Communale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00192" y="134076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Clinique </a:t>
            </a:r>
          </a:p>
          <a:p>
            <a:r>
              <a:rPr lang="fr-BE" b="1" dirty="0" smtClean="0">
                <a:solidFill>
                  <a:srgbClr val="FFFF00"/>
                </a:solidFill>
              </a:rPr>
              <a:t>du Parc</a:t>
            </a:r>
            <a:endParaRPr lang="fr-BE" b="1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059832" y="2852936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 </a:t>
            </a:r>
            <a:r>
              <a:rPr lang="fr-BE" dirty="0" smtClean="0"/>
              <a:t>   </a:t>
            </a:r>
            <a:endParaRPr lang="fr-BE" dirty="0"/>
          </a:p>
        </p:txBody>
      </p:sp>
      <p:sp>
        <p:nvSpPr>
          <p:cNvPr id="12" name="ZoneTexte 11"/>
          <p:cNvSpPr txBox="1"/>
          <p:nvPr/>
        </p:nvSpPr>
        <p:spPr>
          <a:xfrm rot="671858">
            <a:off x="1123630" y="2724308"/>
            <a:ext cx="1325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rgbClr val="FFFF00"/>
                </a:solidFill>
              </a:rPr>
              <a:t>Rue de Nivelles</a:t>
            </a:r>
            <a:endParaRPr lang="fr-BE" sz="1400" b="1" dirty="0">
              <a:solidFill>
                <a:srgbClr val="FFFF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59832" y="259849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696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Lacroix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211924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Lacroix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6852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Rue des Marais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avec flèche vers le bas 4"/>
          <p:cNvSpPr/>
          <p:nvPr/>
        </p:nvSpPr>
        <p:spPr>
          <a:xfrm rot="1249086">
            <a:off x="1899473" y="5875759"/>
            <a:ext cx="864096" cy="81670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 smtClean="0"/>
              <a:t>Rue des Marais</a:t>
            </a:r>
            <a:endParaRPr lang="fr-BE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2195736" y="3429000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FF0000"/>
                </a:solidFill>
              </a:rPr>
              <a:t>Arsenal</a:t>
            </a:r>
            <a:endParaRPr lang="fr-BE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69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Rue de la Maraude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7529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 Mons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26162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Autofit/>
          </a:bodyPr>
          <a:lstStyle/>
          <a:p>
            <a:r>
              <a:rPr lang="fr-BE" sz="3600" b="1" dirty="0" smtClean="0"/>
              <a:t>Rue de la Maraude – rue des Pierres</a:t>
            </a:r>
            <a:endParaRPr lang="fr-BE" sz="36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381328"/>
          </a:xfrm>
        </p:spPr>
      </p:pic>
      <p:sp>
        <p:nvSpPr>
          <p:cNvPr id="3" name="ZoneTexte 2"/>
          <p:cNvSpPr txBox="1"/>
          <p:nvPr/>
        </p:nvSpPr>
        <p:spPr>
          <a:xfrm>
            <a:off x="3779912" y="4653136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Rue de la</a:t>
            </a:r>
          </a:p>
          <a:p>
            <a:r>
              <a:rPr lang="fr-BE" sz="1600" b="1" dirty="0" smtClean="0">
                <a:solidFill>
                  <a:srgbClr val="FFFF00"/>
                </a:solidFill>
              </a:rPr>
              <a:t> Maraude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5" name="Pentagone 4"/>
          <p:cNvSpPr/>
          <p:nvPr/>
        </p:nvSpPr>
        <p:spPr>
          <a:xfrm rot="5847784">
            <a:off x="3874908" y="5434764"/>
            <a:ext cx="707842" cy="25429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7020272" y="4725144"/>
            <a:ext cx="947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Rue des</a:t>
            </a:r>
          </a:p>
          <a:p>
            <a:r>
              <a:rPr lang="fr-BE" sz="1600" b="1" dirty="0" smtClean="0">
                <a:solidFill>
                  <a:srgbClr val="FFFF00"/>
                </a:solidFill>
              </a:rPr>
              <a:t>Pierres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8" name="Pentagone 7"/>
          <p:cNvSpPr/>
          <p:nvPr/>
        </p:nvSpPr>
        <p:spPr>
          <a:xfrm rot="5400000">
            <a:off x="7094401" y="5483753"/>
            <a:ext cx="659500" cy="23169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4932040" y="3789040"/>
            <a:ext cx="1167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Rue </a:t>
            </a:r>
            <a:r>
              <a:rPr lang="fr-BE" sz="1600" b="1" dirty="0" err="1" smtClean="0">
                <a:solidFill>
                  <a:srgbClr val="FFFF00"/>
                </a:solidFill>
              </a:rPr>
              <a:t>Try</a:t>
            </a:r>
            <a:r>
              <a:rPr lang="fr-BE" sz="1600" b="1" dirty="0" smtClean="0">
                <a:solidFill>
                  <a:srgbClr val="FFFF00"/>
                </a:solidFill>
              </a:rPr>
              <a:t> Bas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10" name="Pentagone 9"/>
          <p:cNvSpPr/>
          <p:nvPr/>
        </p:nvSpPr>
        <p:spPr>
          <a:xfrm rot="10576198">
            <a:off x="3702865" y="3958289"/>
            <a:ext cx="1168600" cy="1689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99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 la Maraude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371719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fr-BE" sz="3600" dirty="0" smtClean="0"/>
              <a:t>Avenue Julien Maréchal</a:t>
            </a:r>
            <a:endParaRPr lang="fr-BE" sz="3600" dirty="0"/>
          </a:p>
        </p:txBody>
      </p:sp>
      <p:pic>
        <p:nvPicPr>
          <p:cNvPr id="1026" name="Picture 2" descr="C:\Users\DE VOS-FUMIERE\Pictures\Inondations\Montage inondations par rue\Photos aérienne\P.A. route Provinciale - Av. du Ha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44000" cy="84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avec flèche vers le bas 3"/>
          <p:cNvSpPr/>
          <p:nvPr/>
        </p:nvSpPr>
        <p:spPr>
          <a:xfrm>
            <a:off x="3635896" y="4221088"/>
            <a:ext cx="1296144" cy="72008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dirty="0" smtClean="0"/>
              <a:t>Avenue Julien Maréchal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3852612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du Moulin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239511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du Moulin - rue </a:t>
            </a:r>
            <a:r>
              <a:rPr lang="fr-BE" b="1" dirty="0" err="1" smtClean="0"/>
              <a:t>Ripainoise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  <p:sp>
        <p:nvSpPr>
          <p:cNvPr id="3" name="ZoneTexte 2"/>
          <p:cNvSpPr txBox="1"/>
          <p:nvPr/>
        </p:nvSpPr>
        <p:spPr>
          <a:xfrm rot="721218">
            <a:off x="4626105" y="3062505"/>
            <a:ext cx="149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Rue du Moulin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5" name="Pentagone 4"/>
          <p:cNvSpPr/>
          <p:nvPr/>
        </p:nvSpPr>
        <p:spPr>
          <a:xfrm rot="6371235">
            <a:off x="4738790" y="3753382"/>
            <a:ext cx="844728" cy="264226"/>
          </a:xfrm>
          <a:prstGeom prst="homePlate">
            <a:avLst>
              <a:gd name="adj" fmla="val 525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3563888" y="6165304"/>
            <a:ext cx="1441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Rue </a:t>
            </a:r>
            <a:r>
              <a:rPr lang="fr-BE" sz="1600" b="1" dirty="0" err="1" smtClean="0">
                <a:solidFill>
                  <a:srgbClr val="FFFF00"/>
                </a:solidFill>
              </a:rPr>
              <a:t>Ripainoise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7" name="Pentagone 6"/>
          <p:cNvSpPr/>
          <p:nvPr/>
        </p:nvSpPr>
        <p:spPr>
          <a:xfrm rot="21155681">
            <a:off x="4355850" y="5850622"/>
            <a:ext cx="1298916" cy="2578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 rot="18887119">
            <a:off x="358056" y="4358722"/>
            <a:ext cx="75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rgbClr val="FFFF00"/>
                </a:solidFill>
              </a:rPr>
              <a:t>Pont de</a:t>
            </a:r>
          </a:p>
          <a:p>
            <a:r>
              <a:rPr lang="fr-BE" sz="1400" b="1" dirty="0" err="1" smtClean="0">
                <a:solidFill>
                  <a:srgbClr val="FFFF00"/>
                </a:solidFill>
              </a:rPr>
              <a:t>Ripain</a:t>
            </a:r>
            <a:endParaRPr lang="fr-BE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9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sz="3200" b="1" dirty="0" smtClean="0"/>
              <a:t>Angle de la rue de Bruxelles – </a:t>
            </a:r>
            <a:r>
              <a:rPr lang="fr-BE" sz="3200" b="1" dirty="0" err="1" smtClean="0"/>
              <a:t>Bld</a:t>
            </a:r>
            <a:r>
              <a:rPr lang="fr-BE" sz="3200" b="1" dirty="0" smtClean="0"/>
              <a:t>. Georges Deryck</a:t>
            </a:r>
            <a:endParaRPr lang="fr-BE" sz="32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1" cy="6381328"/>
          </a:xfrm>
        </p:spPr>
      </p:pic>
    </p:spTree>
    <p:extLst>
      <p:ext uri="{BB962C8B-B14F-4D97-AF65-F5344CB8AC3E}">
        <p14:creationId xmlns:p14="http://schemas.microsoft.com/office/powerpoint/2010/main" val="146259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Moulin Fantôme </a:t>
            </a:r>
            <a:r>
              <a:rPr lang="fr-BE" sz="2200" b="1" dirty="0" smtClean="0"/>
              <a:t>(rue de </a:t>
            </a:r>
            <a:r>
              <a:rPr lang="fr-BE" sz="2200" b="1" dirty="0" err="1" smtClean="0"/>
              <a:t>Coeurcq</a:t>
            </a:r>
            <a:r>
              <a:rPr lang="fr-BE" sz="2200" b="1" dirty="0" smtClean="0"/>
              <a:t>)</a:t>
            </a:r>
            <a:endParaRPr lang="fr-BE" sz="2200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23026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 Nivelles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72173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des Pierres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35883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des Pierres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6672"/>
            <a:ext cx="9144000" cy="6381328"/>
          </a:xfrm>
        </p:spPr>
      </p:pic>
      <p:sp>
        <p:nvSpPr>
          <p:cNvPr id="5" name="ZoneTexte 4"/>
          <p:cNvSpPr txBox="1"/>
          <p:nvPr/>
        </p:nvSpPr>
        <p:spPr>
          <a:xfrm>
            <a:off x="5436096" y="4509120"/>
            <a:ext cx="1492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Rue des Pierres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6" name="Pentagone 5"/>
          <p:cNvSpPr/>
          <p:nvPr/>
        </p:nvSpPr>
        <p:spPr>
          <a:xfrm rot="7116437">
            <a:off x="5083297" y="5401278"/>
            <a:ext cx="1545507" cy="29118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0237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Rue des Poissonniers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325228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des Ponts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64096"/>
            <a:ext cx="5184576" cy="6381328"/>
          </a:xfrm>
        </p:spPr>
      </p:pic>
    </p:spTree>
    <p:extLst>
      <p:ext uri="{BB962C8B-B14F-4D97-AF65-F5344CB8AC3E}">
        <p14:creationId xmlns:p14="http://schemas.microsoft.com/office/powerpoint/2010/main" val="76335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des Ponts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6309320"/>
          </a:xfrm>
        </p:spPr>
      </p:pic>
      <p:sp>
        <p:nvSpPr>
          <p:cNvPr id="3" name="ZoneTexte 2"/>
          <p:cNvSpPr txBox="1"/>
          <p:nvPr/>
        </p:nvSpPr>
        <p:spPr>
          <a:xfrm>
            <a:off x="6948264" y="1556792"/>
            <a:ext cx="1378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Rue des Ponts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5" name="Pentagone 4"/>
          <p:cNvSpPr/>
          <p:nvPr/>
        </p:nvSpPr>
        <p:spPr>
          <a:xfrm rot="7942073">
            <a:off x="6917360" y="2129846"/>
            <a:ext cx="891147" cy="293107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ZoneTexte 9"/>
          <p:cNvSpPr txBox="1"/>
          <p:nvPr/>
        </p:nvSpPr>
        <p:spPr>
          <a:xfrm rot="19588578">
            <a:off x="2817867" y="4634572"/>
            <a:ext cx="1154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Arsenal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1560" y="3068960"/>
            <a:ext cx="848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rgbClr val="FFFF00"/>
                </a:solidFill>
              </a:rPr>
              <a:t>Centre</a:t>
            </a:r>
          </a:p>
          <a:p>
            <a:r>
              <a:rPr lang="fr-BE" sz="1400" b="1" dirty="0" smtClean="0">
                <a:solidFill>
                  <a:srgbClr val="FFFF00"/>
                </a:solidFill>
              </a:rPr>
              <a:t>culturel</a:t>
            </a:r>
            <a:endParaRPr lang="fr-BE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3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Route Provinciale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1026" name="Picture 2" descr="C:\Users\DE VOS-FUMIERE\Documents\Inondations\Photos inondation\Photos M. Januth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61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Route Provinciale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46" y="548680"/>
            <a:ext cx="914400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entagone 4"/>
          <p:cNvSpPr/>
          <p:nvPr/>
        </p:nvSpPr>
        <p:spPr>
          <a:xfrm rot="7868661">
            <a:off x="6834384" y="2151128"/>
            <a:ext cx="1198373" cy="3048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483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Route Provinciale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 descr="C:\Users\DE VOS-FUMIERE\Pictures\Inondations\Bureau-Diaporama-photos\Montage site Hain\route-Provinci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476672"/>
            <a:ext cx="10657184" cy="612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833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Buvette des étangs de </a:t>
            </a:r>
            <a:r>
              <a:rPr lang="fr-BE" b="1" dirty="0" err="1" smtClean="0"/>
              <a:t>Coeurcq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</p:spTree>
    <p:extLst>
      <p:ext uri="{BB962C8B-B14F-4D97-AF65-F5344CB8AC3E}">
        <p14:creationId xmlns:p14="http://schemas.microsoft.com/office/powerpoint/2010/main" val="406845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Reine Astrid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20688"/>
            <a:ext cx="4392488" cy="6237312"/>
          </a:xfrm>
        </p:spPr>
      </p:pic>
    </p:spTree>
    <p:extLst>
      <p:ext uri="{BB962C8B-B14F-4D97-AF65-F5344CB8AC3E}">
        <p14:creationId xmlns:p14="http://schemas.microsoft.com/office/powerpoint/2010/main" val="74449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Place du Remblai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620688"/>
            <a:ext cx="5760640" cy="6237312"/>
          </a:xfrm>
        </p:spPr>
      </p:pic>
    </p:spTree>
    <p:extLst>
      <p:ext uri="{BB962C8B-B14F-4D97-AF65-F5344CB8AC3E}">
        <p14:creationId xmlns:p14="http://schemas.microsoft.com/office/powerpoint/2010/main" val="263520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Place du Remblai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5660"/>
            <a:ext cx="9144000" cy="6322340"/>
          </a:xfrm>
        </p:spPr>
      </p:pic>
      <p:sp>
        <p:nvSpPr>
          <p:cNvPr id="6" name="ZoneTexte 5"/>
          <p:cNvSpPr txBox="1"/>
          <p:nvPr/>
        </p:nvSpPr>
        <p:spPr>
          <a:xfrm>
            <a:off x="3779912" y="3284984"/>
            <a:ext cx="102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rgbClr val="FFFF00"/>
                </a:solidFill>
              </a:rPr>
              <a:t>Arsenal</a:t>
            </a:r>
            <a:r>
              <a:rPr lang="fr-BE" dirty="0" err="1" smtClean="0"/>
              <a:t>l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7524328" y="1052736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err="1" smtClean="0">
                <a:solidFill>
                  <a:srgbClr val="FFFF00"/>
                </a:solidFill>
              </a:rPr>
              <a:t>Stierbecq</a:t>
            </a:r>
            <a:endParaRPr lang="fr-BE" sz="1400" b="1" dirty="0">
              <a:solidFill>
                <a:srgbClr val="FFFF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907704" y="548680"/>
            <a:ext cx="1080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rgbClr val="FFFF00"/>
                </a:solidFill>
              </a:rPr>
              <a:t>Pont</a:t>
            </a:r>
          </a:p>
          <a:p>
            <a:r>
              <a:rPr lang="fr-BE" sz="1400" b="1" dirty="0">
                <a:solidFill>
                  <a:srgbClr val="FFFF00"/>
                </a:solidFill>
              </a:rPr>
              <a:t>d</a:t>
            </a:r>
            <a:r>
              <a:rPr lang="fr-BE" sz="1400" b="1" dirty="0" smtClean="0">
                <a:solidFill>
                  <a:srgbClr val="FFFF00"/>
                </a:solidFill>
              </a:rPr>
              <a:t>’</a:t>
            </a:r>
            <a:r>
              <a:rPr lang="fr-BE" sz="1400" b="1" dirty="0" err="1" smtClean="0">
                <a:solidFill>
                  <a:srgbClr val="FFFF00"/>
                </a:solidFill>
              </a:rPr>
              <a:t>Ophain</a:t>
            </a:r>
            <a:endParaRPr lang="fr-BE" sz="1400" b="1" dirty="0">
              <a:solidFill>
                <a:srgbClr val="FFFF00"/>
              </a:solidFill>
            </a:endParaRPr>
          </a:p>
        </p:txBody>
      </p:sp>
      <p:sp>
        <p:nvSpPr>
          <p:cNvPr id="20" name="Pentagone 19"/>
          <p:cNvSpPr/>
          <p:nvPr/>
        </p:nvSpPr>
        <p:spPr>
          <a:xfrm rot="8085025">
            <a:off x="905046" y="1646892"/>
            <a:ext cx="1436167" cy="1011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7740352" y="5733256"/>
            <a:ext cx="75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rgbClr val="FFFF00"/>
                </a:solidFill>
              </a:rPr>
              <a:t>Cité</a:t>
            </a:r>
          </a:p>
          <a:p>
            <a:r>
              <a:rPr lang="fr-BE" sz="1400" b="1" dirty="0" smtClean="0">
                <a:solidFill>
                  <a:srgbClr val="FFFF00"/>
                </a:solidFill>
              </a:rPr>
              <a:t>Jacquet</a:t>
            </a:r>
            <a:endParaRPr lang="fr-BE" sz="1400" b="1" dirty="0">
              <a:solidFill>
                <a:srgbClr val="FFFF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303748" y="5373216"/>
            <a:ext cx="90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Place du</a:t>
            </a:r>
          </a:p>
          <a:p>
            <a:r>
              <a:rPr lang="fr-BE" sz="1600" b="1" dirty="0" err="1" smtClean="0">
                <a:solidFill>
                  <a:srgbClr val="FFFF00"/>
                </a:solidFill>
              </a:rPr>
              <a:t>Ramblai</a:t>
            </a:r>
            <a:endParaRPr lang="fr-BE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97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</a:t>
            </a:r>
            <a:r>
              <a:rPr lang="fr-BE" b="1" dirty="0" err="1" smtClean="0"/>
              <a:t>Ripainoise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</p:spPr>
      </p:pic>
      <p:sp>
        <p:nvSpPr>
          <p:cNvPr id="3" name="ZoneTexte 2"/>
          <p:cNvSpPr txBox="1"/>
          <p:nvPr/>
        </p:nvSpPr>
        <p:spPr>
          <a:xfrm>
            <a:off x="5940152" y="2996952"/>
            <a:ext cx="1801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Rue </a:t>
            </a:r>
            <a:r>
              <a:rPr lang="fr-BE" sz="1600" b="1" dirty="0" err="1" smtClean="0">
                <a:solidFill>
                  <a:srgbClr val="FFFF00"/>
                </a:solidFill>
              </a:rPr>
              <a:t>Ripainoise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5" name="Pentagone 4"/>
          <p:cNvSpPr/>
          <p:nvPr/>
        </p:nvSpPr>
        <p:spPr>
          <a:xfrm rot="3541874">
            <a:off x="6422288" y="3759067"/>
            <a:ext cx="978408" cy="19080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6228184" y="1988840"/>
            <a:ext cx="1034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rgbClr val="FFFF00"/>
                </a:solidFill>
              </a:rPr>
              <a:t>Arsenal</a:t>
            </a:r>
            <a:endParaRPr lang="fr-BE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2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</a:t>
            </a:r>
            <a:r>
              <a:rPr lang="fr-BE" b="1" dirty="0" err="1" smtClean="0"/>
              <a:t>Ripainoise</a:t>
            </a:r>
            <a:r>
              <a:rPr lang="fr-BE" b="1" dirty="0" smtClean="0"/>
              <a:t> - rue du Moulin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356"/>
            <a:ext cx="9144000" cy="6272644"/>
          </a:xfrm>
        </p:spPr>
      </p:pic>
      <p:sp>
        <p:nvSpPr>
          <p:cNvPr id="6" name="Pentagone 5"/>
          <p:cNvSpPr/>
          <p:nvPr/>
        </p:nvSpPr>
        <p:spPr>
          <a:xfrm rot="21364950" flipV="1">
            <a:off x="3423808" y="5937120"/>
            <a:ext cx="2373381" cy="21587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2267744" y="623381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Rue </a:t>
            </a:r>
            <a:r>
              <a:rPr lang="fr-BE" b="1" dirty="0" err="1" smtClean="0">
                <a:solidFill>
                  <a:srgbClr val="FFFF00"/>
                </a:solidFill>
              </a:rPr>
              <a:t>Ripainoise</a:t>
            </a:r>
            <a:endParaRPr lang="fr-B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sz="3600" b="1" dirty="0" err="1" smtClean="0"/>
              <a:t>Rogissart</a:t>
            </a:r>
            <a:r>
              <a:rPr lang="fr-BE" sz="3600" b="1" dirty="0" smtClean="0"/>
              <a:t> - Route Provinciale – Rue des Combattants</a:t>
            </a:r>
            <a:endParaRPr lang="fr-BE" sz="36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6672"/>
            <a:ext cx="9144000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entagone 4"/>
          <p:cNvSpPr/>
          <p:nvPr/>
        </p:nvSpPr>
        <p:spPr>
          <a:xfrm rot="9890134">
            <a:off x="2921600" y="6219695"/>
            <a:ext cx="2638656" cy="15507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4592357" y="5517232"/>
            <a:ext cx="1995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Rue des Combattants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020272" y="3933056"/>
            <a:ext cx="1122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Route</a:t>
            </a:r>
          </a:p>
          <a:p>
            <a:r>
              <a:rPr lang="fr-BE" sz="1600" b="1" dirty="0" smtClean="0">
                <a:solidFill>
                  <a:srgbClr val="FFFF00"/>
                </a:solidFill>
              </a:rPr>
              <a:t>Provinciale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9" name="Pentagone 8"/>
          <p:cNvSpPr/>
          <p:nvPr/>
        </p:nvSpPr>
        <p:spPr>
          <a:xfrm rot="10800000">
            <a:off x="4684716" y="4225442"/>
            <a:ext cx="2191533" cy="21166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ZoneTexte 3"/>
          <p:cNvSpPr txBox="1"/>
          <p:nvPr/>
        </p:nvSpPr>
        <p:spPr>
          <a:xfrm>
            <a:off x="6300192" y="980728"/>
            <a:ext cx="15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Avenue du </a:t>
            </a:r>
            <a:r>
              <a:rPr lang="fr-BE" sz="1600" b="1" dirty="0" err="1" smtClean="0">
                <a:solidFill>
                  <a:srgbClr val="FFFF00"/>
                </a:solidFill>
              </a:rPr>
              <a:t>Hain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6" name="Pentagone 5"/>
          <p:cNvSpPr/>
          <p:nvPr/>
        </p:nvSpPr>
        <p:spPr>
          <a:xfrm rot="1003833">
            <a:off x="7466489" y="1454982"/>
            <a:ext cx="978408" cy="24231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6105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Avenue des Roses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77455" cy="8352928"/>
          </a:xfrm>
        </p:spPr>
      </p:pic>
      <p:sp>
        <p:nvSpPr>
          <p:cNvPr id="5" name="Rectangle avec flèche vers le bas 4"/>
          <p:cNvSpPr/>
          <p:nvPr/>
        </p:nvSpPr>
        <p:spPr>
          <a:xfrm>
            <a:off x="2498367" y="4365104"/>
            <a:ext cx="1440160" cy="72008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/>
              <a:t>Avenue des Roses</a:t>
            </a:r>
            <a:endParaRPr lang="fr-BE" sz="1600" b="1" dirty="0"/>
          </a:p>
        </p:txBody>
      </p:sp>
    </p:spTree>
    <p:extLst>
      <p:ext uri="{BB962C8B-B14F-4D97-AF65-F5344CB8AC3E}">
        <p14:creationId xmlns:p14="http://schemas.microsoft.com/office/powerpoint/2010/main" val="36897594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fr-BE" b="1" dirty="0" smtClean="0"/>
              <a:t>Rue Salvatore Allende 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92696"/>
            <a:ext cx="4824536" cy="6165304"/>
          </a:xfrm>
        </p:spPr>
      </p:pic>
    </p:spTree>
    <p:extLst>
      <p:ext uri="{BB962C8B-B14F-4D97-AF65-F5344CB8AC3E}">
        <p14:creationId xmlns:p14="http://schemas.microsoft.com/office/powerpoint/2010/main" val="17538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Avenue de </a:t>
            </a:r>
            <a:r>
              <a:rPr lang="fr-BE" b="1" dirty="0" err="1"/>
              <a:t>S</a:t>
            </a:r>
            <a:r>
              <a:rPr lang="fr-BE" b="1" dirty="0" err="1" smtClean="0"/>
              <a:t>candiano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13223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Avenue de </a:t>
            </a:r>
            <a:r>
              <a:rPr lang="fr-BE" b="1" dirty="0" err="1" smtClean="0"/>
              <a:t>Scandiano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2696"/>
            <a:ext cx="9144000" cy="6165304"/>
          </a:xfrm>
        </p:spPr>
      </p:pic>
      <p:sp>
        <p:nvSpPr>
          <p:cNvPr id="6" name="ZoneTexte 5"/>
          <p:cNvSpPr txBox="1"/>
          <p:nvPr/>
        </p:nvSpPr>
        <p:spPr>
          <a:xfrm>
            <a:off x="3851920" y="3429000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rgbClr val="FFFF00"/>
                </a:solidFill>
              </a:rPr>
              <a:t>Home</a:t>
            </a:r>
            <a:endParaRPr lang="fr-BE" sz="1400" b="1" dirty="0">
              <a:solidFill>
                <a:srgbClr val="FFFF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331640" y="6237312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rgbClr val="FFFF00"/>
                </a:solidFill>
              </a:rPr>
              <a:t>Clinique</a:t>
            </a:r>
            <a:endParaRPr lang="fr-BE" sz="1400" b="1" dirty="0">
              <a:solidFill>
                <a:srgbClr val="FFFF00"/>
              </a:solidFill>
            </a:endParaRPr>
          </a:p>
        </p:txBody>
      </p:sp>
      <p:sp>
        <p:nvSpPr>
          <p:cNvPr id="8" name="Rectangle avec flèche vers le bas 7"/>
          <p:cNvSpPr/>
          <p:nvPr/>
        </p:nvSpPr>
        <p:spPr>
          <a:xfrm rot="20720034">
            <a:off x="2699792" y="2564904"/>
            <a:ext cx="1152128" cy="72008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/>
              <a:t>Avenue</a:t>
            </a:r>
          </a:p>
          <a:p>
            <a:pPr algn="ctr"/>
            <a:r>
              <a:rPr lang="fr-BE" sz="1600" b="1" dirty="0" err="1" smtClean="0"/>
              <a:t>Scandiano</a:t>
            </a:r>
            <a:endParaRPr lang="fr-BE" sz="1600" b="1" dirty="0"/>
          </a:p>
        </p:txBody>
      </p:sp>
    </p:spTree>
    <p:extLst>
      <p:ext uri="{BB962C8B-B14F-4D97-AF65-F5344CB8AC3E}">
        <p14:creationId xmlns:p14="http://schemas.microsoft.com/office/powerpoint/2010/main" val="58679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0276"/>
            <a:ext cx="9144000" cy="610412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 </a:t>
            </a:r>
            <a:r>
              <a:rPr lang="fr-BE" b="1" dirty="0" err="1" smtClean="0"/>
              <a:t>Coeurcq</a:t>
            </a:r>
            <a:r>
              <a:rPr lang="fr-BE" b="1" dirty="0" smtClean="0"/>
              <a:t> - Etangs de  </a:t>
            </a:r>
            <a:r>
              <a:rPr lang="fr-BE" b="1" dirty="0" err="1" smtClean="0"/>
              <a:t>Coeurcq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</p:spPr>
      </p:pic>
      <p:sp>
        <p:nvSpPr>
          <p:cNvPr id="5" name="ZoneTexte 4"/>
          <p:cNvSpPr txBox="1"/>
          <p:nvPr/>
        </p:nvSpPr>
        <p:spPr>
          <a:xfrm>
            <a:off x="6119258" y="4365104"/>
            <a:ext cx="1693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1600" b="1" dirty="0" smtClean="0">
              <a:solidFill>
                <a:srgbClr val="FFFF00"/>
              </a:solidFill>
            </a:endParaRPr>
          </a:p>
        </p:txBody>
      </p:sp>
      <p:sp>
        <p:nvSpPr>
          <p:cNvPr id="7" name="Rectangle avec flèche vers la gauche 6"/>
          <p:cNvSpPr/>
          <p:nvPr/>
        </p:nvSpPr>
        <p:spPr>
          <a:xfrm rot="1664829">
            <a:off x="7452321" y="5733256"/>
            <a:ext cx="1512168" cy="57606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 smtClean="0"/>
              <a:t>Rue de </a:t>
            </a:r>
            <a:r>
              <a:rPr lang="fr-BE" sz="1600" dirty="0" err="1" smtClean="0"/>
              <a:t>Coeurcq</a:t>
            </a:r>
            <a:endParaRPr lang="fr-BE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4860032" y="4534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 dirty="0"/>
          </a:p>
        </p:txBody>
      </p:sp>
      <p:sp>
        <p:nvSpPr>
          <p:cNvPr id="9" name="ZoneTexte 8"/>
          <p:cNvSpPr txBox="1"/>
          <p:nvPr/>
        </p:nvSpPr>
        <p:spPr>
          <a:xfrm>
            <a:off x="4788024" y="4365104"/>
            <a:ext cx="83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rgbClr val="FFFF00"/>
                </a:solidFill>
              </a:rPr>
              <a:t>Moulin</a:t>
            </a:r>
          </a:p>
          <a:p>
            <a:r>
              <a:rPr lang="fr-BE" sz="1400" b="1" dirty="0" smtClean="0">
                <a:solidFill>
                  <a:srgbClr val="FFFF00"/>
                </a:solidFill>
              </a:rPr>
              <a:t>Fantôme</a:t>
            </a:r>
            <a:endParaRPr lang="fr-BE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Avenue de </a:t>
            </a:r>
            <a:r>
              <a:rPr lang="fr-BE" b="1" dirty="0" err="1" smtClean="0"/>
              <a:t>Scandiano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13603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Avenue de </a:t>
            </a:r>
            <a:r>
              <a:rPr lang="fr-BE" b="1" dirty="0" err="1" smtClean="0"/>
              <a:t>Scandiano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972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Haut </a:t>
            </a:r>
            <a:r>
              <a:rPr lang="fr-BE" b="1" dirty="0" err="1" smtClean="0"/>
              <a:t>Stehoux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2696"/>
            <a:ext cx="9144000" cy="6165304"/>
          </a:xfrm>
        </p:spPr>
      </p:pic>
    </p:spTree>
    <p:extLst>
      <p:ext uri="{BB962C8B-B14F-4D97-AF65-F5344CB8AC3E}">
        <p14:creationId xmlns:p14="http://schemas.microsoft.com/office/powerpoint/2010/main" val="279686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fr-BE" b="1" dirty="0" err="1" smtClean="0"/>
              <a:t>Stehoux</a:t>
            </a:r>
            <a:r>
              <a:rPr lang="fr-BE" b="1" dirty="0" smtClean="0"/>
              <a:t> Centre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3999" cy="6309320"/>
          </a:xfrm>
        </p:spPr>
      </p:pic>
    </p:spTree>
    <p:extLst>
      <p:ext uri="{BB962C8B-B14F-4D97-AF65-F5344CB8AC3E}">
        <p14:creationId xmlns:p14="http://schemas.microsoft.com/office/powerpoint/2010/main" val="42741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fr-BE" b="1" dirty="0" err="1" smtClean="0"/>
              <a:t>Stehoux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957"/>
            <a:ext cx="9144000" cy="6309320"/>
          </a:xfrm>
        </p:spPr>
      </p:pic>
      <p:sp>
        <p:nvSpPr>
          <p:cNvPr id="6" name="Flèche angle droit à deux pointes 5"/>
          <p:cNvSpPr/>
          <p:nvPr/>
        </p:nvSpPr>
        <p:spPr>
          <a:xfrm>
            <a:off x="2555776" y="6525344"/>
            <a:ext cx="1714488" cy="166328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Rectangle avec flèche vers le bas 10"/>
          <p:cNvSpPr/>
          <p:nvPr/>
        </p:nvSpPr>
        <p:spPr>
          <a:xfrm>
            <a:off x="1619672" y="4869160"/>
            <a:ext cx="1296144" cy="57606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 err="1" smtClean="0"/>
              <a:t>Stehoux</a:t>
            </a:r>
            <a:r>
              <a:rPr lang="fr-BE" sz="1600" dirty="0" smtClean="0"/>
              <a:t> Centre</a:t>
            </a:r>
            <a:endParaRPr lang="fr-BE" sz="1600" dirty="0"/>
          </a:p>
        </p:txBody>
      </p:sp>
      <p:sp>
        <p:nvSpPr>
          <p:cNvPr id="13" name="Rectangle avec flèche vers la gauche 12"/>
          <p:cNvSpPr/>
          <p:nvPr/>
        </p:nvSpPr>
        <p:spPr>
          <a:xfrm rot="19824406">
            <a:off x="4211353" y="5676317"/>
            <a:ext cx="2490901" cy="27719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 smtClean="0"/>
              <a:t>Haut </a:t>
            </a:r>
            <a:r>
              <a:rPr lang="fr-BE" sz="1600" dirty="0" err="1" smtClean="0"/>
              <a:t>Stehoux</a:t>
            </a:r>
            <a:endParaRPr lang="fr-BE" sz="1600" dirty="0"/>
          </a:p>
        </p:txBody>
      </p:sp>
      <p:sp>
        <p:nvSpPr>
          <p:cNvPr id="15" name="Rectangle 14"/>
          <p:cNvSpPr/>
          <p:nvPr/>
        </p:nvSpPr>
        <p:spPr>
          <a:xfrm rot="626958">
            <a:off x="4721998" y="6557933"/>
            <a:ext cx="1008112" cy="1762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200" dirty="0" smtClean="0"/>
              <a:t>Le </a:t>
            </a:r>
            <a:r>
              <a:rPr lang="fr-BE" sz="1200" dirty="0" err="1" smtClean="0"/>
              <a:t>Coeurcq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63385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Tennis – Bâtiment du C.P.A.S</a:t>
            </a:r>
            <a:r>
              <a:rPr lang="fr-BE" dirty="0" smtClean="0"/>
              <a:t>.</a:t>
            </a:r>
            <a:endParaRPr lang="fr-BE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424" y="2692749"/>
            <a:ext cx="3121152" cy="234086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530"/>
            <a:ext cx="9144000" cy="634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2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du </a:t>
            </a:r>
            <a:r>
              <a:rPr lang="fr-BE" b="1" dirty="0" err="1"/>
              <a:t>T</a:t>
            </a:r>
            <a:r>
              <a:rPr lang="fr-BE" b="1" dirty="0" err="1" smtClean="0"/>
              <a:t>ry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0688"/>
            <a:ext cx="9144000" cy="6237312"/>
          </a:xfrm>
        </p:spPr>
      </p:pic>
    </p:spTree>
    <p:extLst>
      <p:ext uri="{BB962C8B-B14F-4D97-AF65-F5344CB8AC3E}">
        <p14:creationId xmlns:p14="http://schemas.microsoft.com/office/powerpoint/2010/main" val="354356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du </a:t>
            </a:r>
            <a:r>
              <a:rPr lang="fr-BE" b="1" dirty="0" err="1" smtClean="0"/>
              <a:t>Try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" y="620688"/>
            <a:ext cx="9144000" cy="6237312"/>
          </a:xfrm>
        </p:spPr>
      </p:pic>
      <p:sp>
        <p:nvSpPr>
          <p:cNvPr id="3" name="ZoneTexte 2"/>
          <p:cNvSpPr txBox="1"/>
          <p:nvPr/>
        </p:nvSpPr>
        <p:spPr>
          <a:xfrm>
            <a:off x="6588224" y="2996952"/>
            <a:ext cx="1090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b="1" dirty="0" smtClean="0">
                <a:solidFill>
                  <a:srgbClr val="FFFF00"/>
                </a:solidFill>
              </a:rPr>
              <a:t>Rue du </a:t>
            </a:r>
            <a:r>
              <a:rPr lang="fr-BE" sz="1600" b="1" dirty="0" err="1" smtClean="0">
                <a:solidFill>
                  <a:srgbClr val="FFFF00"/>
                </a:solidFill>
              </a:rPr>
              <a:t>Try</a:t>
            </a:r>
            <a:endParaRPr lang="fr-BE" sz="1600" b="1" dirty="0">
              <a:solidFill>
                <a:srgbClr val="FFFF00"/>
              </a:solidFill>
            </a:endParaRPr>
          </a:p>
        </p:txBody>
      </p:sp>
      <p:sp>
        <p:nvSpPr>
          <p:cNvPr id="5" name="Pentagone 4"/>
          <p:cNvSpPr/>
          <p:nvPr/>
        </p:nvSpPr>
        <p:spPr>
          <a:xfrm rot="8412405">
            <a:off x="6331468" y="3622334"/>
            <a:ext cx="978408" cy="22683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8316416" y="3335506"/>
            <a:ext cx="1008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 smtClean="0">
                <a:solidFill>
                  <a:srgbClr val="FFFF00"/>
                </a:solidFill>
              </a:rPr>
              <a:t>Pont</a:t>
            </a:r>
          </a:p>
          <a:p>
            <a:r>
              <a:rPr lang="fr-BE" sz="1400" b="1" dirty="0">
                <a:solidFill>
                  <a:srgbClr val="FFFF00"/>
                </a:solidFill>
              </a:rPr>
              <a:t>d</a:t>
            </a:r>
            <a:r>
              <a:rPr lang="fr-BE" sz="1400" b="1" dirty="0" smtClean="0">
                <a:solidFill>
                  <a:srgbClr val="FFFF00"/>
                </a:solidFill>
              </a:rPr>
              <a:t>’</a:t>
            </a:r>
            <a:r>
              <a:rPr lang="fr-BE" sz="1400" b="1" dirty="0" err="1" smtClean="0">
                <a:solidFill>
                  <a:srgbClr val="FFFF00"/>
                </a:solidFill>
              </a:rPr>
              <a:t>Ophain</a:t>
            </a:r>
            <a:endParaRPr lang="fr-BE" sz="1400" b="1" dirty="0">
              <a:solidFill>
                <a:srgbClr val="FFFF00"/>
              </a:solidFill>
            </a:endParaRPr>
          </a:p>
        </p:txBody>
      </p:sp>
      <p:sp>
        <p:nvSpPr>
          <p:cNvPr id="7" name="Pentagone 6"/>
          <p:cNvSpPr/>
          <p:nvPr/>
        </p:nvSpPr>
        <p:spPr>
          <a:xfrm rot="3717445">
            <a:off x="8435810" y="4155963"/>
            <a:ext cx="863833" cy="16591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2771800" y="5229200"/>
            <a:ext cx="1293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b="1" dirty="0" smtClean="0">
                <a:solidFill>
                  <a:srgbClr val="FFFF00"/>
                </a:solidFill>
              </a:rPr>
              <a:t>Rue des frères</a:t>
            </a:r>
          </a:p>
          <a:p>
            <a:r>
              <a:rPr lang="fr-BE" sz="1400" b="1" dirty="0" smtClean="0">
                <a:solidFill>
                  <a:srgbClr val="FFFF00"/>
                </a:solidFill>
              </a:rPr>
              <a:t>Van </a:t>
            </a:r>
            <a:r>
              <a:rPr lang="fr-BE" sz="1400" b="1" dirty="0" err="1" smtClean="0">
                <a:solidFill>
                  <a:srgbClr val="FFFF00"/>
                </a:solidFill>
              </a:rPr>
              <a:t>Bellinghen</a:t>
            </a:r>
            <a:endParaRPr lang="fr-BE" sz="1400" b="1" dirty="0">
              <a:solidFill>
                <a:srgbClr val="FFFF00"/>
              </a:solidFill>
            </a:endParaRPr>
          </a:p>
        </p:txBody>
      </p:sp>
      <p:sp>
        <p:nvSpPr>
          <p:cNvPr id="9" name="Pentagone 8"/>
          <p:cNvSpPr/>
          <p:nvPr/>
        </p:nvSpPr>
        <p:spPr>
          <a:xfrm rot="8999806">
            <a:off x="1580042" y="5978152"/>
            <a:ext cx="1429212" cy="180687"/>
          </a:xfrm>
          <a:prstGeom prst="homePlate">
            <a:avLst>
              <a:gd name="adj" fmla="val 4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380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fr-BE" sz="4000" dirty="0" smtClean="0"/>
              <a:t>Rue du Vieux Mayeur</a:t>
            </a:r>
            <a:endParaRPr lang="fr-BE" sz="4000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8253536"/>
          </a:xfrm>
        </p:spPr>
      </p:pic>
      <p:sp>
        <p:nvSpPr>
          <p:cNvPr id="5" name="Rectangle avec flèche vers le bas 4"/>
          <p:cNvSpPr/>
          <p:nvPr/>
        </p:nvSpPr>
        <p:spPr>
          <a:xfrm>
            <a:off x="5004048" y="3933056"/>
            <a:ext cx="1368152" cy="9144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b="1" dirty="0" smtClean="0"/>
              <a:t>Rue du Vieux Mayeur</a:t>
            </a:r>
            <a:endParaRPr lang="fr-BE" sz="1600" b="1" dirty="0"/>
          </a:p>
        </p:txBody>
      </p:sp>
    </p:spTree>
    <p:extLst>
      <p:ext uri="{BB962C8B-B14F-4D97-AF65-F5344CB8AC3E}">
        <p14:creationId xmlns:p14="http://schemas.microsoft.com/office/powerpoint/2010/main" val="2048789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Rue de </a:t>
            </a:r>
            <a:r>
              <a:rPr lang="fr-BE" b="1" dirty="0" err="1" smtClean="0"/>
              <a:t>Coeurcq</a:t>
            </a:r>
            <a:endParaRPr lang="fr-BE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80"/>
            <a:ext cx="9144000" cy="6309320"/>
          </a:xfrm>
        </p:spPr>
      </p:pic>
      <p:sp>
        <p:nvSpPr>
          <p:cNvPr id="3" name="ZoneTexte 2"/>
          <p:cNvSpPr txBox="1"/>
          <p:nvPr/>
        </p:nvSpPr>
        <p:spPr>
          <a:xfrm>
            <a:off x="7524328" y="1916832"/>
            <a:ext cx="1023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rgbClr val="FFFF00"/>
                </a:solidFill>
              </a:rPr>
              <a:t>Moulin </a:t>
            </a:r>
          </a:p>
          <a:p>
            <a:r>
              <a:rPr lang="fr-BE" b="1" dirty="0">
                <a:solidFill>
                  <a:srgbClr val="FFFF00"/>
                </a:solidFill>
              </a:rPr>
              <a:t>F</a:t>
            </a:r>
            <a:r>
              <a:rPr lang="fr-BE" b="1" dirty="0" smtClean="0">
                <a:solidFill>
                  <a:srgbClr val="FFFF00"/>
                </a:solidFill>
              </a:rPr>
              <a:t>antôme</a:t>
            </a:r>
            <a:endParaRPr lang="fr-BE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Rue </a:t>
            </a:r>
            <a:r>
              <a:rPr lang="fr-BE" dirty="0"/>
              <a:t>d</a:t>
            </a:r>
            <a:r>
              <a:rPr lang="fr-BE" dirty="0" smtClean="0"/>
              <a:t>es Combattants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48680"/>
            <a:ext cx="9324528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DE VOS-FUMIERE\Pictures\Inondations\Inondations-Ordinateur portable\Crue du 04 10 2012 inondations du Hain\DSCN07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869159"/>
            <a:ext cx="2304256" cy="201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0" y="5007658"/>
            <a:ext cx="2339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smtClean="0">
                <a:solidFill>
                  <a:srgbClr val="FF0000"/>
                </a:solidFill>
              </a:rPr>
              <a:t>Rue des Combattants le</a:t>
            </a:r>
          </a:p>
          <a:p>
            <a:r>
              <a:rPr lang="fr-BE" sz="1600" b="1" dirty="0" smtClean="0">
                <a:solidFill>
                  <a:srgbClr val="FF0000"/>
                </a:solidFill>
              </a:rPr>
              <a:t>04/10/2012</a:t>
            </a:r>
            <a:endParaRPr lang="fr-BE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93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552</Words>
  <Application>Microsoft Office PowerPoint</Application>
  <PresentationFormat>Affichage à l'écran (4:3)</PresentationFormat>
  <Paragraphs>184</Paragraphs>
  <Slides>78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78</vt:i4>
      </vt:variant>
    </vt:vector>
  </HeadingPairs>
  <TitlesOfParts>
    <vt:vector size="79" baseType="lpstr">
      <vt:lpstr>Thème Office</vt:lpstr>
      <vt:lpstr>Présentation PowerPoint</vt:lpstr>
      <vt:lpstr>Inondations des 13 et 14 novembre 2010 à Tubize</vt:lpstr>
      <vt:lpstr>Rue de Bruxelles</vt:lpstr>
      <vt:lpstr>Pont de la rue de Bruxelles </vt:lpstr>
      <vt:lpstr>Angle de la rue de Bruxelles – Bld. Georges Deryck</vt:lpstr>
      <vt:lpstr>Buvette des étangs de Coeurcq</vt:lpstr>
      <vt:lpstr>Rue de Coeurcq - Etangs de  Coeurcq</vt:lpstr>
      <vt:lpstr>Rue de Coeurcq</vt:lpstr>
      <vt:lpstr>Rue des Combattants</vt:lpstr>
      <vt:lpstr>Rue de la Croisette</vt:lpstr>
      <vt:lpstr>Rue du Pont Demeur</vt:lpstr>
      <vt:lpstr>Rue du Pont Demeur</vt:lpstr>
      <vt:lpstr>Rue du Pont Demeur</vt:lpstr>
      <vt:lpstr>Rue du Pont Demeur</vt:lpstr>
      <vt:lpstr>Rue du Pont Demeur – rue des Déportés</vt:lpstr>
      <vt:lpstr>Rue des Déportés</vt:lpstr>
      <vt:lpstr>Rue des Déportés</vt:lpstr>
      <vt:lpstr>Rue des Déportés </vt:lpstr>
      <vt:lpstr>Rue des Déportés (à hauteur de la rue du Transval)</vt:lpstr>
      <vt:lpstr>Rue des Déportés (vue côté des jardins)</vt:lpstr>
      <vt:lpstr>Boulevard Georges Deryck</vt:lpstr>
      <vt:lpstr>Boulevard Georges Deryck – rue Ferrer</vt:lpstr>
      <vt:lpstr>Boulevard Georges Deryck </vt:lpstr>
      <vt:lpstr>Zoning Fabelta</vt:lpstr>
      <vt:lpstr>Zoning Fabelta</vt:lpstr>
      <vt:lpstr>Zoning Fabelta</vt:lpstr>
      <vt:lpstr>Résidence Fabelta</vt:lpstr>
      <vt:lpstr>Rue Ferrer</vt:lpstr>
      <vt:lpstr>Rue Ferrer</vt:lpstr>
      <vt:lpstr>Rue Ferrer – Rue de Mons</vt:lpstr>
      <vt:lpstr>Rue Ferrer</vt:lpstr>
      <vt:lpstr>Rue des Frères Van Bellinghen à hauteur du Pont d’Ophain</vt:lpstr>
      <vt:lpstr>Rue des Frères Van Bellinghen – rue Ripainoise</vt:lpstr>
      <vt:lpstr>Avenue du Hain</vt:lpstr>
      <vt:lpstr>Avenue du Hain</vt:lpstr>
      <vt:lpstr>Avenue du Hain</vt:lpstr>
      <vt:lpstr>Photo prise de la Chaussée de Honzocht</vt:lpstr>
      <vt:lpstr>Impasse du Pont d’Ophain</vt:lpstr>
      <vt:lpstr>Cité Jacquet</vt:lpstr>
      <vt:lpstr>Rue Lacroix</vt:lpstr>
      <vt:lpstr>Rue Lacroix</vt:lpstr>
      <vt:lpstr>Rue des Marais</vt:lpstr>
      <vt:lpstr>Rue de la Maraude</vt:lpstr>
      <vt:lpstr>Rue de Mons</vt:lpstr>
      <vt:lpstr>Rue de la Maraude – rue des Pierres</vt:lpstr>
      <vt:lpstr>Rue de la Maraude</vt:lpstr>
      <vt:lpstr>Avenue Julien Maréchal</vt:lpstr>
      <vt:lpstr>Rue du Moulin</vt:lpstr>
      <vt:lpstr>Rue du Moulin - rue Ripainoise</vt:lpstr>
      <vt:lpstr>Moulin Fantôme (rue de Coeurcq)</vt:lpstr>
      <vt:lpstr>Rue de Nivelles</vt:lpstr>
      <vt:lpstr>Rue des Pierres</vt:lpstr>
      <vt:lpstr>Rue des Pierres</vt:lpstr>
      <vt:lpstr>Rue des Poissonniers</vt:lpstr>
      <vt:lpstr>Rue des Ponts</vt:lpstr>
      <vt:lpstr>Rue des Ponts</vt:lpstr>
      <vt:lpstr>Route Provinciale</vt:lpstr>
      <vt:lpstr>Route Provinciale</vt:lpstr>
      <vt:lpstr>Route Provinciale</vt:lpstr>
      <vt:lpstr>Rue Reine Astrid</vt:lpstr>
      <vt:lpstr>Place du Remblai</vt:lpstr>
      <vt:lpstr>Place du Remblai</vt:lpstr>
      <vt:lpstr>Rue Ripainoise</vt:lpstr>
      <vt:lpstr>Rue Ripainoise - rue du Moulin</vt:lpstr>
      <vt:lpstr>Rogissart - Route Provinciale – Rue des Combattants</vt:lpstr>
      <vt:lpstr>Avenue des Roses</vt:lpstr>
      <vt:lpstr>Rue Salvatore Allende </vt:lpstr>
      <vt:lpstr>Avenue de Scandiano</vt:lpstr>
      <vt:lpstr>Avenue de Scandiano</vt:lpstr>
      <vt:lpstr>Avenue de Scandiano</vt:lpstr>
      <vt:lpstr>Avenue de Scandiano</vt:lpstr>
      <vt:lpstr>Haut Stehoux</vt:lpstr>
      <vt:lpstr>Stehoux Centre</vt:lpstr>
      <vt:lpstr>Stehoux</vt:lpstr>
      <vt:lpstr>Tennis – Bâtiment du C.P.A.S.</vt:lpstr>
      <vt:lpstr>Rue du Try</vt:lpstr>
      <vt:lpstr>Rue du Try</vt:lpstr>
      <vt:lpstr>Rue du Vieux Mayeur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 VOS-FUMIERE</dc:creator>
  <cp:lastModifiedBy>DE VOS-FUMIERE</cp:lastModifiedBy>
  <cp:revision>116</cp:revision>
  <dcterms:created xsi:type="dcterms:W3CDTF">2013-08-23T20:28:52Z</dcterms:created>
  <dcterms:modified xsi:type="dcterms:W3CDTF">2013-08-28T07:54:16Z</dcterms:modified>
</cp:coreProperties>
</file>