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83" r:id="rId2"/>
    <p:sldId id="370" r:id="rId3"/>
    <p:sldId id="371" r:id="rId4"/>
    <p:sldId id="373" r:id="rId5"/>
    <p:sldId id="375" r:id="rId6"/>
    <p:sldId id="376" r:id="rId7"/>
    <p:sldId id="377" r:id="rId8"/>
    <p:sldId id="378" r:id="rId9"/>
    <p:sldId id="348" r:id="rId10"/>
    <p:sldId id="379" r:id="rId11"/>
    <p:sldId id="380" r:id="rId12"/>
    <p:sldId id="381" r:id="rId13"/>
    <p:sldId id="382" r:id="rId14"/>
    <p:sldId id="338" r:id="rId15"/>
    <p:sldId id="336" r:id="rId16"/>
    <p:sldId id="340" r:id="rId17"/>
    <p:sldId id="326" r:id="rId18"/>
    <p:sldId id="262" r:id="rId19"/>
    <p:sldId id="265" r:id="rId20"/>
    <p:sldId id="268" r:id="rId21"/>
    <p:sldId id="269" r:id="rId22"/>
    <p:sldId id="272" r:id="rId23"/>
    <p:sldId id="275" r:id="rId24"/>
    <p:sldId id="274" r:id="rId25"/>
    <p:sldId id="279" r:id="rId26"/>
    <p:sldId id="281" r:id="rId27"/>
    <p:sldId id="341" r:id="rId28"/>
    <p:sldId id="332" r:id="rId29"/>
    <p:sldId id="34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339" r:id="rId41"/>
    <p:sldId id="343" r:id="rId42"/>
    <p:sldId id="294" r:id="rId43"/>
    <p:sldId id="296" r:id="rId44"/>
    <p:sldId id="297" r:id="rId45"/>
    <p:sldId id="300" r:id="rId46"/>
    <p:sldId id="301" r:id="rId47"/>
    <p:sldId id="303" r:id="rId48"/>
    <p:sldId id="318" r:id="rId49"/>
    <p:sldId id="345" r:id="rId50"/>
    <p:sldId id="306" r:id="rId51"/>
    <p:sldId id="307" r:id="rId52"/>
    <p:sldId id="313" r:id="rId53"/>
    <p:sldId id="385" r:id="rId54"/>
    <p:sldId id="309" r:id="rId55"/>
    <p:sldId id="311" r:id="rId56"/>
    <p:sldId id="369" r:id="rId57"/>
    <p:sldId id="310" r:id="rId58"/>
    <p:sldId id="312" r:id="rId59"/>
    <p:sldId id="355" r:id="rId60"/>
    <p:sldId id="359" r:id="rId61"/>
    <p:sldId id="360" r:id="rId62"/>
    <p:sldId id="361" r:id="rId63"/>
    <p:sldId id="362" r:id="rId64"/>
    <p:sldId id="364" r:id="rId65"/>
    <p:sldId id="366" r:id="rId66"/>
    <p:sldId id="365" r:id="rId67"/>
    <p:sldId id="356" r:id="rId68"/>
    <p:sldId id="368" r:id="rId69"/>
    <p:sldId id="358" r:id="rId70"/>
    <p:sldId id="367" r:id="rId71"/>
    <p:sldId id="354" r:id="rId72"/>
    <p:sldId id="352" r:id="rId73"/>
    <p:sldId id="349" r:id="rId74"/>
    <p:sldId id="350" r:id="rId75"/>
    <p:sldId id="351" r:id="rId76"/>
    <p:sldId id="384" r:id="rId77"/>
    <p:sldId id="353" r:id="rId7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FF99"/>
    <a:srgbClr val="00CC00"/>
    <a:srgbClr val="009999"/>
    <a:srgbClr val="00FFCC"/>
    <a:srgbClr val="00FFFF"/>
    <a:srgbClr val="6600FF"/>
    <a:srgbClr val="33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3" autoAdjust="0"/>
    <p:restoredTop sz="94590" autoAdjust="0"/>
  </p:normalViewPr>
  <p:slideViewPr>
    <p:cSldViewPr>
      <p:cViewPr>
        <p:scale>
          <a:sx n="70" d="100"/>
          <a:sy n="70" d="100"/>
        </p:scale>
        <p:origin x="-2118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A6BE4-8F8F-451F-A39B-9379DB67A687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5117E-4EF4-4B5A-B858-B8DDCB6C395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066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14</a:t>
            </a:fld>
            <a:endParaRPr lang="fr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25</a:t>
            </a:fld>
            <a:endParaRPr lang="fr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27</a:t>
            </a:fld>
            <a:endParaRPr lang="fr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30</a:t>
            </a:fld>
            <a:endParaRPr lang="fr-B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32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15</a:t>
            </a:fld>
            <a:endParaRPr lang="fr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33</a:t>
            </a:fld>
            <a:endParaRPr lang="fr-B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34</a:t>
            </a:fld>
            <a:endParaRPr lang="fr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36</a:t>
            </a:fld>
            <a:endParaRPr lang="fr-B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37</a:t>
            </a:fld>
            <a:endParaRPr lang="fr-B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39</a:t>
            </a:fld>
            <a:endParaRPr lang="fr-B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40</a:t>
            </a:fld>
            <a:endParaRPr lang="fr-B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41</a:t>
            </a:fld>
            <a:endParaRPr lang="fr-B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42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47</a:t>
            </a:fld>
            <a:endParaRPr lang="fr-B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48</a:t>
            </a:fld>
            <a:endParaRPr lang="fr-B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51</a:t>
            </a:fld>
            <a:endParaRPr lang="fr-B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52</a:t>
            </a:fld>
            <a:endParaRPr lang="fr-B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885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17</a:t>
            </a:fld>
            <a:endParaRPr lang="fr-B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18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5117E-4EF4-4B5A-B858-B8DDCB6C395A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675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938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564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749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95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533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275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262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13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48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947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DE9CB-5FAF-45C8-B3FB-CE19D18857B2}" type="datetimeFigureOut">
              <a:rPr lang="fr-BE" smtClean="0"/>
              <a:pPr/>
              <a:t>15/07/2013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CDA78-B15C-4692-8CD1-26BAEF40AA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990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24"/>
            <a:ext cx="9144000" cy="56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83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fr-BE" dirty="0" smtClean="0"/>
              <a:t>1993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32848" cy="5793507"/>
          </a:xfrm>
        </p:spPr>
      </p:pic>
    </p:spTree>
    <p:extLst>
      <p:ext uri="{BB962C8B-B14F-4D97-AF65-F5344CB8AC3E}">
        <p14:creationId xmlns:p14="http://schemas.microsoft.com/office/powerpoint/2010/main" val="399402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fr-BE" dirty="0" smtClean="0"/>
              <a:t>1993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12968" cy="5760640"/>
          </a:xfrm>
        </p:spPr>
      </p:pic>
    </p:spTree>
    <p:extLst>
      <p:ext uri="{BB962C8B-B14F-4D97-AF65-F5344CB8AC3E}">
        <p14:creationId xmlns:p14="http://schemas.microsoft.com/office/powerpoint/2010/main" val="864036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1995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640961" cy="5832648"/>
          </a:xfrm>
        </p:spPr>
      </p:pic>
    </p:spTree>
    <p:extLst>
      <p:ext uri="{BB962C8B-B14F-4D97-AF65-F5344CB8AC3E}">
        <p14:creationId xmlns:p14="http://schemas.microsoft.com/office/powerpoint/2010/main" val="305623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908720"/>
          </a:xfrm>
        </p:spPr>
        <p:txBody>
          <a:bodyPr/>
          <a:lstStyle/>
          <a:p>
            <a:r>
              <a:rPr lang="fr-BE" dirty="0" smtClean="0"/>
              <a:t>2003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40960" cy="5904656"/>
          </a:xfrm>
        </p:spPr>
      </p:pic>
    </p:spTree>
    <p:extLst>
      <p:ext uri="{BB962C8B-B14F-4D97-AF65-F5344CB8AC3E}">
        <p14:creationId xmlns:p14="http://schemas.microsoft.com/office/powerpoint/2010/main" val="379891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fr-BE" sz="8000" dirty="0" smtClean="0"/>
              <a:t>Les </a:t>
            </a:r>
            <a:r>
              <a:rPr lang="fr-BE" sz="8000" dirty="0"/>
              <a:t>inondations des 13 et 14 novembre</a:t>
            </a:r>
            <a:r>
              <a:rPr lang="fr-BE" sz="8000" dirty="0" smtClean="0"/>
              <a:t/>
            </a:r>
            <a:br>
              <a:rPr lang="fr-BE" sz="8000" dirty="0" smtClean="0"/>
            </a:br>
            <a:r>
              <a:rPr lang="fr-BE" sz="8000" dirty="0" smtClean="0"/>
              <a:t>2010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25739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3582"/>
          </a:xfrm>
        </p:spPr>
        <p:txBody>
          <a:bodyPr>
            <a:noAutofit/>
          </a:bodyPr>
          <a:lstStyle/>
          <a:p>
            <a:r>
              <a:rPr lang="fr-BE" sz="3200" dirty="0" smtClean="0"/>
              <a:t>La Senne dans notre région</a:t>
            </a:r>
            <a:endParaRPr lang="fr-BE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endParaRPr lang="fr-BE"/>
          </a:p>
        </p:txBody>
      </p:sp>
      <p:pic>
        <p:nvPicPr>
          <p:cNvPr id="1026" name="Picture 2" descr="C:\Users\Jean-Pierre\Documents\google-relief_Coeurq-Senne-Fro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0" y="1025352"/>
            <a:ext cx="9159559" cy="5832648"/>
          </a:xfrm>
          <a:prstGeom prst="rect">
            <a:avLst/>
          </a:prstGeom>
          <a:noFill/>
          <a:ln>
            <a:solidFill>
              <a:srgbClr val="66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e libre 8"/>
          <p:cNvSpPr/>
          <p:nvPr/>
        </p:nvSpPr>
        <p:spPr>
          <a:xfrm>
            <a:off x="6536961" y="1023582"/>
            <a:ext cx="1283206" cy="5827594"/>
          </a:xfrm>
          <a:custGeom>
            <a:avLst/>
            <a:gdLst>
              <a:gd name="connsiteX0" fmla="*/ 1037546 w 1283206"/>
              <a:gd name="connsiteY0" fmla="*/ 5827594 h 5827594"/>
              <a:gd name="connsiteX1" fmla="*/ 1023899 w 1283206"/>
              <a:gd name="connsiteY1" fmla="*/ 5759355 h 5827594"/>
              <a:gd name="connsiteX2" fmla="*/ 1010251 w 1283206"/>
              <a:gd name="connsiteY2" fmla="*/ 5718412 h 5827594"/>
              <a:gd name="connsiteX3" fmla="*/ 996603 w 1283206"/>
              <a:gd name="connsiteY3" fmla="*/ 5650173 h 5827594"/>
              <a:gd name="connsiteX4" fmla="*/ 1023899 w 1283206"/>
              <a:gd name="connsiteY4" fmla="*/ 5281684 h 5827594"/>
              <a:gd name="connsiteX5" fmla="*/ 1037546 w 1283206"/>
              <a:gd name="connsiteY5" fmla="*/ 5145206 h 5827594"/>
              <a:gd name="connsiteX6" fmla="*/ 1064842 w 1283206"/>
              <a:gd name="connsiteY6" fmla="*/ 5036024 h 5827594"/>
              <a:gd name="connsiteX7" fmla="*/ 1078490 w 1283206"/>
              <a:gd name="connsiteY7" fmla="*/ 4981433 h 5827594"/>
              <a:gd name="connsiteX8" fmla="*/ 1119433 w 1283206"/>
              <a:gd name="connsiteY8" fmla="*/ 4844955 h 5827594"/>
              <a:gd name="connsiteX9" fmla="*/ 1146729 w 1283206"/>
              <a:gd name="connsiteY9" fmla="*/ 4148919 h 5827594"/>
              <a:gd name="connsiteX10" fmla="*/ 1160376 w 1283206"/>
              <a:gd name="connsiteY10" fmla="*/ 4094328 h 5827594"/>
              <a:gd name="connsiteX11" fmla="*/ 1187672 w 1283206"/>
              <a:gd name="connsiteY11" fmla="*/ 4012442 h 5827594"/>
              <a:gd name="connsiteX12" fmla="*/ 1201320 w 1283206"/>
              <a:gd name="connsiteY12" fmla="*/ 3916908 h 5827594"/>
              <a:gd name="connsiteX13" fmla="*/ 1228615 w 1283206"/>
              <a:gd name="connsiteY13" fmla="*/ 3370997 h 5827594"/>
              <a:gd name="connsiteX14" fmla="*/ 1242263 w 1283206"/>
              <a:gd name="connsiteY14" fmla="*/ 3275463 h 5827594"/>
              <a:gd name="connsiteX15" fmla="*/ 1255911 w 1283206"/>
              <a:gd name="connsiteY15" fmla="*/ 3234519 h 5827594"/>
              <a:gd name="connsiteX16" fmla="*/ 1269558 w 1283206"/>
              <a:gd name="connsiteY16" fmla="*/ 3016155 h 5827594"/>
              <a:gd name="connsiteX17" fmla="*/ 1283206 w 1283206"/>
              <a:gd name="connsiteY17" fmla="*/ 2852382 h 5827594"/>
              <a:gd name="connsiteX18" fmla="*/ 1269558 w 1283206"/>
              <a:gd name="connsiteY18" fmla="*/ 2292824 h 5827594"/>
              <a:gd name="connsiteX19" fmla="*/ 1228615 w 1283206"/>
              <a:gd name="connsiteY19" fmla="*/ 2115403 h 5827594"/>
              <a:gd name="connsiteX20" fmla="*/ 1146729 w 1283206"/>
              <a:gd name="connsiteY20" fmla="*/ 2060812 h 5827594"/>
              <a:gd name="connsiteX21" fmla="*/ 1119433 w 1283206"/>
              <a:gd name="connsiteY21" fmla="*/ 1978925 h 5827594"/>
              <a:gd name="connsiteX22" fmla="*/ 1105785 w 1283206"/>
              <a:gd name="connsiteY22" fmla="*/ 1937982 h 5827594"/>
              <a:gd name="connsiteX23" fmla="*/ 1078490 w 1283206"/>
              <a:gd name="connsiteY23" fmla="*/ 1883391 h 5827594"/>
              <a:gd name="connsiteX24" fmla="*/ 1051194 w 1283206"/>
              <a:gd name="connsiteY24" fmla="*/ 1801505 h 5827594"/>
              <a:gd name="connsiteX25" fmla="*/ 1037546 w 1283206"/>
              <a:gd name="connsiteY25" fmla="*/ 1760561 h 5827594"/>
              <a:gd name="connsiteX26" fmla="*/ 996603 w 1283206"/>
              <a:gd name="connsiteY26" fmla="*/ 1665027 h 5827594"/>
              <a:gd name="connsiteX27" fmla="*/ 955660 w 1283206"/>
              <a:gd name="connsiteY27" fmla="*/ 1392072 h 5827594"/>
              <a:gd name="connsiteX28" fmla="*/ 832830 w 1283206"/>
              <a:gd name="connsiteY28" fmla="*/ 1351128 h 5827594"/>
              <a:gd name="connsiteX29" fmla="*/ 791887 w 1283206"/>
              <a:gd name="connsiteY29" fmla="*/ 1337481 h 5827594"/>
              <a:gd name="connsiteX30" fmla="*/ 750943 w 1283206"/>
              <a:gd name="connsiteY30" fmla="*/ 1323833 h 5827594"/>
              <a:gd name="connsiteX31" fmla="*/ 710000 w 1283206"/>
              <a:gd name="connsiteY31" fmla="*/ 1296537 h 5827594"/>
              <a:gd name="connsiteX32" fmla="*/ 628114 w 1283206"/>
              <a:gd name="connsiteY32" fmla="*/ 1269242 h 5827594"/>
              <a:gd name="connsiteX33" fmla="*/ 600818 w 1283206"/>
              <a:gd name="connsiteY33" fmla="*/ 1228299 h 5827594"/>
              <a:gd name="connsiteX34" fmla="*/ 559875 w 1283206"/>
              <a:gd name="connsiteY34" fmla="*/ 1187355 h 5827594"/>
              <a:gd name="connsiteX35" fmla="*/ 546227 w 1283206"/>
              <a:gd name="connsiteY35" fmla="*/ 1146412 h 5827594"/>
              <a:gd name="connsiteX36" fmla="*/ 518932 w 1283206"/>
              <a:gd name="connsiteY36" fmla="*/ 1105469 h 5827594"/>
              <a:gd name="connsiteX37" fmla="*/ 505284 w 1283206"/>
              <a:gd name="connsiteY37" fmla="*/ 914400 h 5827594"/>
              <a:gd name="connsiteX38" fmla="*/ 464340 w 1283206"/>
              <a:gd name="connsiteY38" fmla="*/ 887105 h 5827594"/>
              <a:gd name="connsiteX39" fmla="*/ 491636 w 1283206"/>
              <a:gd name="connsiteY39" fmla="*/ 791570 h 5827594"/>
              <a:gd name="connsiteX40" fmla="*/ 477988 w 1283206"/>
              <a:gd name="connsiteY40" fmla="*/ 668740 h 5827594"/>
              <a:gd name="connsiteX41" fmla="*/ 450693 w 1283206"/>
              <a:gd name="connsiteY41" fmla="*/ 586854 h 5827594"/>
              <a:gd name="connsiteX42" fmla="*/ 437045 w 1283206"/>
              <a:gd name="connsiteY42" fmla="*/ 504967 h 5827594"/>
              <a:gd name="connsiteX43" fmla="*/ 382454 w 1283206"/>
              <a:gd name="connsiteY43" fmla="*/ 491319 h 5827594"/>
              <a:gd name="connsiteX44" fmla="*/ 273272 w 1283206"/>
              <a:gd name="connsiteY44" fmla="*/ 395785 h 5827594"/>
              <a:gd name="connsiteX45" fmla="*/ 232329 w 1283206"/>
              <a:gd name="connsiteY45" fmla="*/ 382137 h 5827594"/>
              <a:gd name="connsiteX46" fmla="*/ 150442 w 1283206"/>
              <a:gd name="connsiteY46" fmla="*/ 327546 h 5827594"/>
              <a:gd name="connsiteX47" fmla="*/ 82203 w 1283206"/>
              <a:gd name="connsiteY47" fmla="*/ 259308 h 5827594"/>
              <a:gd name="connsiteX48" fmla="*/ 13964 w 1283206"/>
              <a:gd name="connsiteY48" fmla="*/ 204717 h 5827594"/>
              <a:gd name="connsiteX49" fmla="*/ 317 w 1283206"/>
              <a:gd name="connsiteY49" fmla="*/ 163773 h 5827594"/>
              <a:gd name="connsiteX50" fmla="*/ 68555 w 1283206"/>
              <a:gd name="connsiteY50" fmla="*/ 95534 h 5827594"/>
              <a:gd name="connsiteX51" fmla="*/ 136794 w 1283206"/>
              <a:gd name="connsiteY51" fmla="*/ 0 h 582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83206" h="5827594">
                <a:moveTo>
                  <a:pt x="1037546" y="5827594"/>
                </a:moveTo>
                <a:cubicBezTo>
                  <a:pt x="1032997" y="5804848"/>
                  <a:pt x="1029525" y="5781859"/>
                  <a:pt x="1023899" y="5759355"/>
                </a:cubicBezTo>
                <a:cubicBezTo>
                  <a:pt x="1020410" y="5745399"/>
                  <a:pt x="1013740" y="5732368"/>
                  <a:pt x="1010251" y="5718412"/>
                </a:cubicBezTo>
                <a:cubicBezTo>
                  <a:pt x="1004625" y="5695908"/>
                  <a:pt x="1001152" y="5672919"/>
                  <a:pt x="996603" y="5650173"/>
                </a:cubicBezTo>
                <a:cubicBezTo>
                  <a:pt x="1007865" y="5481254"/>
                  <a:pt x="1009402" y="5441156"/>
                  <a:pt x="1023899" y="5281684"/>
                </a:cubicBezTo>
                <a:cubicBezTo>
                  <a:pt x="1028038" y="5236152"/>
                  <a:pt x="1031504" y="5190524"/>
                  <a:pt x="1037546" y="5145206"/>
                </a:cubicBezTo>
                <a:cubicBezTo>
                  <a:pt x="1047951" y="5067168"/>
                  <a:pt x="1047619" y="5096302"/>
                  <a:pt x="1064842" y="5036024"/>
                </a:cubicBezTo>
                <a:cubicBezTo>
                  <a:pt x="1069995" y="5017989"/>
                  <a:pt x="1073100" y="4999399"/>
                  <a:pt x="1078490" y="4981433"/>
                </a:cubicBezTo>
                <a:cubicBezTo>
                  <a:pt x="1128330" y="4815297"/>
                  <a:pt x="1087976" y="4970782"/>
                  <a:pt x="1119433" y="4844955"/>
                </a:cubicBezTo>
                <a:cubicBezTo>
                  <a:pt x="1156293" y="4439506"/>
                  <a:pt x="1107440" y="5013293"/>
                  <a:pt x="1146729" y="4148919"/>
                </a:cubicBezTo>
                <a:cubicBezTo>
                  <a:pt x="1147581" y="4130181"/>
                  <a:pt x="1154986" y="4112294"/>
                  <a:pt x="1160376" y="4094328"/>
                </a:cubicBezTo>
                <a:cubicBezTo>
                  <a:pt x="1168644" y="4066770"/>
                  <a:pt x="1187672" y="4012442"/>
                  <a:pt x="1187672" y="4012442"/>
                </a:cubicBezTo>
                <a:cubicBezTo>
                  <a:pt x="1192221" y="3980597"/>
                  <a:pt x="1199859" y="3949043"/>
                  <a:pt x="1201320" y="3916908"/>
                </a:cubicBezTo>
                <a:cubicBezTo>
                  <a:pt x="1226437" y="3364315"/>
                  <a:pt x="1160771" y="3574523"/>
                  <a:pt x="1228615" y="3370997"/>
                </a:cubicBezTo>
                <a:cubicBezTo>
                  <a:pt x="1233164" y="3339152"/>
                  <a:pt x="1235954" y="3307006"/>
                  <a:pt x="1242263" y="3275463"/>
                </a:cubicBezTo>
                <a:cubicBezTo>
                  <a:pt x="1245084" y="3261356"/>
                  <a:pt x="1254405" y="3248826"/>
                  <a:pt x="1255911" y="3234519"/>
                </a:cubicBezTo>
                <a:cubicBezTo>
                  <a:pt x="1263546" y="3161990"/>
                  <a:pt x="1264362" y="3088900"/>
                  <a:pt x="1269558" y="3016155"/>
                </a:cubicBezTo>
                <a:cubicBezTo>
                  <a:pt x="1273461" y="2961514"/>
                  <a:pt x="1278657" y="2906973"/>
                  <a:pt x="1283206" y="2852382"/>
                </a:cubicBezTo>
                <a:cubicBezTo>
                  <a:pt x="1278657" y="2665863"/>
                  <a:pt x="1277662" y="2479223"/>
                  <a:pt x="1269558" y="2292824"/>
                </a:cubicBezTo>
                <a:cubicBezTo>
                  <a:pt x="1268521" y="2268966"/>
                  <a:pt x="1229247" y="2115824"/>
                  <a:pt x="1228615" y="2115403"/>
                </a:cubicBezTo>
                <a:lnTo>
                  <a:pt x="1146729" y="2060812"/>
                </a:lnTo>
                <a:lnTo>
                  <a:pt x="1119433" y="1978925"/>
                </a:lnTo>
                <a:cubicBezTo>
                  <a:pt x="1114884" y="1965277"/>
                  <a:pt x="1112218" y="1950849"/>
                  <a:pt x="1105785" y="1937982"/>
                </a:cubicBezTo>
                <a:cubicBezTo>
                  <a:pt x="1096687" y="1919785"/>
                  <a:pt x="1086046" y="1902281"/>
                  <a:pt x="1078490" y="1883391"/>
                </a:cubicBezTo>
                <a:cubicBezTo>
                  <a:pt x="1067804" y="1856677"/>
                  <a:pt x="1060293" y="1828800"/>
                  <a:pt x="1051194" y="1801505"/>
                </a:cubicBezTo>
                <a:cubicBezTo>
                  <a:pt x="1046645" y="1787857"/>
                  <a:pt x="1043980" y="1773429"/>
                  <a:pt x="1037546" y="1760561"/>
                </a:cubicBezTo>
                <a:cubicBezTo>
                  <a:pt x="1003818" y="1693103"/>
                  <a:pt x="1016685" y="1725271"/>
                  <a:pt x="996603" y="1665027"/>
                </a:cubicBezTo>
                <a:cubicBezTo>
                  <a:pt x="995590" y="1654901"/>
                  <a:pt x="974415" y="1398324"/>
                  <a:pt x="955660" y="1392072"/>
                </a:cubicBezTo>
                <a:lnTo>
                  <a:pt x="832830" y="1351128"/>
                </a:lnTo>
                <a:lnTo>
                  <a:pt x="791887" y="1337481"/>
                </a:lnTo>
                <a:lnTo>
                  <a:pt x="750943" y="1323833"/>
                </a:lnTo>
                <a:cubicBezTo>
                  <a:pt x="737295" y="1314734"/>
                  <a:pt x="724989" y="1303199"/>
                  <a:pt x="710000" y="1296537"/>
                </a:cubicBezTo>
                <a:cubicBezTo>
                  <a:pt x="683708" y="1284852"/>
                  <a:pt x="628114" y="1269242"/>
                  <a:pt x="628114" y="1269242"/>
                </a:cubicBezTo>
                <a:cubicBezTo>
                  <a:pt x="619015" y="1255594"/>
                  <a:pt x="611319" y="1240900"/>
                  <a:pt x="600818" y="1228299"/>
                </a:cubicBezTo>
                <a:cubicBezTo>
                  <a:pt x="588462" y="1213472"/>
                  <a:pt x="570581" y="1203414"/>
                  <a:pt x="559875" y="1187355"/>
                </a:cubicBezTo>
                <a:cubicBezTo>
                  <a:pt x="551895" y="1175385"/>
                  <a:pt x="552661" y="1159279"/>
                  <a:pt x="546227" y="1146412"/>
                </a:cubicBezTo>
                <a:cubicBezTo>
                  <a:pt x="538892" y="1131741"/>
                  <a:pt x="528030" y="1119117"/>
                  <a:pt x="518932" y="1105469"/>
                </a:cubicBezTo>
                <a:cubicBezTo>
                  <a:pt x="514383" y="1041779"/>
                  <a:pt x="520771" y="976345"/>
                  <a:pt x="505284" y="914400"/>
                </a:cubicBezTo>
                <a:cubicBezTo>
                  <a:pt x="501306" y="898487"/>
                  <a:pt x="469527" y="902666"/>
                  <a:pt x="464340" y="887105"/>
                </a:cubicBezTo>
                <a:cubicBezTo>
                  <a:pt x="461484" y="878537"/>
                  <a:pt x="487391" y="804305"/>
                  <a:pt x="491636" y="791570"/>
                </a:cubicBezTo>
                <a:cubicBezTo>
                  <a:pt x="487087" y="750627"/>
                  <a:pt x="486067" y="709135"/>
                  <a:pt x="477988" y="668740"/>
                </a:cubicBezTo>
                <a:cubicBezTo>
                  <a:pt x="472345" y="640527"/>
                  <a:pt x="455423" y="615234"/>
                  <a:pt x="450693" y="586854"/>
                </a:cubicBezTo>
                <a:cubicBezTo>
                  <a:pt x="446144" y="559558"/>
                  <a:pt x="453129" y="527485"/>
                  <a:pt x="437045" y="504967"/>
                </a:cubicBezTo>
                <a:cubicBezTo>
                  <a:pt x="426143" y="489704"/>
                  <a:pt x="400651" y="495868"/>
                  <a:pt x="382454" y="491319"/>
                </a:cubicBezTo>
                <a:cubicBezTo>
                  <a:pt x="350609" y="443552"/>
                  <a:pt x="341510" y="418531"/>
                  <a:pt x="273272" y="395785"/>
                </a:cubicBezTo>
                <a:cubicBezTo>
                  <a:pt x="259624" y="391236"/>
                  <a:pt x="244905" y="389123"/>
                  <a:pt x="232329" y="382137"/>
                </a:cubicBezTo>
                <a:cubicBezTo>
                  <a:pt x="203652" y="366205"/>
                  <a:pt x="150442" y="327546"/>
                  <a:pt x="150442" y="327546"/>
                </a:cubicBezTo>
                <a:cubicBezTo>
                  <a:pt x="77647" y="218356"/>
                  <a:pt x="173194" y="350300"/>
                  <a:pt x="82203" y="259308"/>
                </a:cubicBezTo>
                <a:cubicBezTo>
                  <a:pt x="20472" y="197576"/>
                  <a:pt x="93673" y="231285"/>
                  <a:pt x="13964" y="204717"/>
                </a:cubicBezTo>
                <a:cubicBezTo>
                  <a:pt x="9415" y="191069"/>
                  <a:pt x="-2048" y="177963"/>
                  <a:pt x="317" y="163773"/>
                </a:cubicBezTo>
                <a:cubicBezTo>
                  <a:pt x="6004" y="129654"/>
                  <a:pt x="44672" y="111457"/>
                  <a:pt x="68555" y="95534"/>
                </a:cubicBezTo>
                <a:cubicBezTo>
                  <a:pt x="126715" y="8295"/>
                  <a:pt x="99949" y="36845"/>
                  <a:pt x="136794" y="0"/>
                </a:cubicBezTo>
              </a:path>
            </a:pathLst>
          </a:custGeom>
          <a:noFill/>
          <a:ln w="88900">
            <a:solidFill>
              <a:srgbClr val="99FF99"/>
            </a:solidFill>
          </a:ln>
          <a:scene3d>
            <a:camera prst="orthographicFront"/>
            <a:lightRig rig="threePt" dir="t"/>
          </a:scene3d>
          <a:sp3d contour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909288" y="4570099"/>
            <a:ext cx="2153154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 smtClean="0">
                <a:solidFill>
                  <a:srgbClr val="33CCCC"/>
                </a:solidFill>
              </a:rPr>
              <a:t>Senne </a:t>
            </a:r>
            <a:br>
              <a:rPr lang="fr-BE" sz="2800" b="1" dirty="0" smtClean="0">
                <a:solidFill>
                  <a:srgbClr val="33CCCC"/>
                </a:solidFill>
              </a:rPr>
            </a:br>
            <a:r>
              <a:rPr lang="fr-BE" sz="2800" b="1" dirty="0" smtClean="0">
                <a:solidFill>
                  <a:srgbClr val="33CCCC"/>
                </a:solidFill>
              </a:rPr>
              <a:t>1</a:t>
            </a:r>
            <a:r>
              <a:rPr lang="fr-BE" sz="2800" b="1" baseline="30000" dirty="0" smtClean="0">
                <a:solidFill>
                  <a:srgbClr val="33CCCC"/>
                </a:solidFill>
              </a:rPr>
              <a:t>ère</a:t>
            </a:r>
            <a:r>
              <a:rPr lang="fr-BE" sz="2800" b="1" dirty="0" smtClean="0">
                <a:solidFill>
                  <a:srgbClr val="33CCCC"/>
                </a:solidFill>
              </a:rPr>
              <a:t> catégorie</a:t>
            </a:r>
            <a:endParaRPr lang="fr-BE" sz="2800" b="1" dirty="0">
              <a:solidFill>
                <a:srgbClr val="33CCCC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63509" y="2294340"/>
            <a:ext cx="203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sz="2400" b="1" dirty="0" err="1" smtClean="0">
                <a:solidFill>
                  <a:srgbClr val="008000"/>
                </a:solidFill>
              </a:rPr>
              <a:t>Froye</a:t>
            </a:r>
            <a:endParaRPr lang="fr-BE" sz="2400" b="1" dirty="0" smtClean="0">
              <a:solidFill>
                <a:srgbClr val="008000"/>
              </a:solidFill>
            </a:endParaRPr>
          </a:p>
          <a:p>
            <a:pPr algn="r"/>
            <a:r>
              <a:rPr lang="fr-BE" sz="2400" b="1" dirty="0" smtClean="0">
                <a:solidFill>
                  <a:srgbClr val="006600"/>
                </a:solidFill>
              </a:rPr>
              <a:t>3</a:t>
            </a:r>
            <a:r>
              <a:rPr lang="fr-BE" sz="2400" b="1" baseline="30000" dirty="0" smtClean="0">
                <a:solidFill>
                  <a:srgbClr val="006600"/>
                </a:solidFill>
              </a:rPr>
              <a:t>ème</a:t>
            </a:r>
            <a:r>
              <a:rPr lang="fr-BE" sz="2400" b="1" dirty="0" smtClean="0">
                <a:solidFill>
                  <a:srgbClr val="006600"/>
                </a:solidFill>
              </a:rPr>
              <a:t> catégorie</a:t>
            </a:r>
            <a:endParaRPr lang="fr-BE" sz="2400" b="1" dirty="0">
              <a:solidFill>
                <a:srgbClr val="0066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79943" y="5510305"/>
            <a:ext cx="3791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sz="3600" b="1" dirty="0" smtClean="0">
                <a:solidFill>
                  <a:schemeClr val="accent1">
                    <a:lumMod val="75000"/>
                  </a:schemeClr>
                </a:solidFill>
              </a:rPr>
              <a:t>Canal          </a:t>
            </a:r>
            <a:br>
              <a:rPr lang="fr-BE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BE" sz="3600" b="1" dirty="0" smtClean="0">
                <a:solidFill>
                  <a:schemeClr val="accent1">
                    <a:lumMod val="75000"/>
                  </a:schemeClr>
                </a:solidFill>
              </a:rPr>
              <a:t>Voies hydrauliques</a:t>
            </a:r>
            <a:endParaRPr lang="fr-BE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15559" y="4077072"/>
            <a:ext cx="127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u="sng" dirty="0" err="1" smtClean="0">
                <a:solidFill>
                  <a:srgbClr val="2CB1AE"/>
                </a:solidFill>
              </a:rPr>
              <a:t>Rebecq</a:t>
            </a:r>
            <a:endParaRPr lang="fr-BE" sz="2800" b="1" u="sng" dirty="0">
              <a:solidFill>
                <a:srgbClr val="2CB1AE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55776" y="3421695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u="sng" dirty="0" err="1" smtClean="0">
                <a:solidFill>
                  <a:srgbClr val="2CB1AE"/>
                </a:solidFill>
              </a:rPr>
              <a:t>Ripain</a:t>
            </a:r>
            <a:endParaRPr lang="fr-BE" sz="2400" b="1" u="sng" dirty="0">
              <a:solidFill>
                <a:srgbClr val="2CB1A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54147" y="1340768"/>
            <a:ext cx="105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u="sng" dirty="0" smtClean="0">
                <a:solidFill>
                  <a:srgbClr val="2CB1AE"/>
                </a:solidFill>
              </a:rPr>
              <a:t>Pont </a:t>
            </a:r>
            <a:br>
              <a:rPr lang="fr-BE" b="1" u="sng" dirty="0" smtClean="0">
                <a:solidFill>
                  <a:srgbClr val="2CB1AE"/>
                </a:solidFill>
              </a:rPr>
            </a:br>
            <a:r>
              <a:rPr lang="fr-BE" b="1" u="sng" dirty="0" smtClean="0">
                <a:solidFill>
                  <a:srgbClr val="2CB1AE"/>
                </a:solidFill>
              </a:rPr>
              <a:t>d’</a:t>
            </a:r>
            <a:r>
              <a:rPr lang="fr-BE" b="1" u="sng" dirty="0" err="1" smtClean="0">
                <a:solidFill>
                  <a:srgbClr val="2CB1AE"/>
                </a:solidFill>
              </a:rPr>
              <a:t>Ophain</a:t>
            </a:r>
            <a:endParaRPr lang="fr-BE" b="1" u="sng" dirty="0">
              <a:solidFill>
                <a:srgbClr val="2CB1AE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84759" y="1340768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 smtClean="0">
                <a:solidFill>
                  <a:srgbClr val="2CB1AE"/>
                </a:solidFill>
              </a:rPr>
              <a:t>Arsenal</a:t>
            </a:r>
            <a:endParaRPr lang="fr-BE" b="1" u="sng" dirty="0">
              <a:solidFill>
                <a:srgbClr val="2CB1AE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49206" y="1025352"/>
            <a:ext cx="8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 err="1" smtClean="0">
                <a:solidFill>
                  <a:srgbClr val="2CB1AE"/>
                </a:solidFill>
              </a:rPr>
              <a:t>Fabelta</a:t>
            </a:r>
            <a:endParaRPr lang="fr-BE" b="1" u="sng" dirty="0">
              <a:solidFill>
                <a:srgbClr val="2CB1A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354147" y="3702468"/>
            <a:ext cx="216024" cy="1808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/>
          <p:cNvSpPr/>
          <p:nvPr/>
        </p:nvSpPr>
        <p:spPr>
          <a:xfrm>
            <a:off x="4301360" y="1896653"/>
            <a:ext cx="216024" cy="1808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/>
          <p:cNvSpPr/>
          <p:nvPr/>
        </p:nvSpPr>
        <p:spPr>
          <a:xfrm>
            <a:off x="5063919" y="1857682"/>
            <a:ext cx="216024" cy="1808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/>
          <p:cNvSpPr/>
          <p:nvPr/>
        </p:nvSpPr>
        <p:spPr>
          <a:xfrm>
            <a:off x="5841194" y="1039164"/>
            <a:ext cx="216024" cy="1808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/>
          <p:cNvSpPr txBox="1"/>
          <p:nvPr/>
        </p:nvSpPr>
        <p:spPr>
          <a:xfrm>
            <a:off x="4644008" y="4847145"/>
            <a:ext cx="203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>
                <a:solidFill>
                  <a:srgbClr val="0000FF"/>
                </a:solidFill>
              </a:rPr>
              <a:t>Coeurcq</a:t>
            </a:r>
            <a:r>
              <a:rPr lang="fr-BE" sz="2400" b="1" dirty="0" smtClean="0">
                <a:solidFill>
                  <a:srgbClr val="0000FF"/>
                </a:solidFill>
              </a:rPr>
              <a:t/>
            </a:r>
            <a:br>
              <a:rPr lang="fr-BE" sz="2400" b="1" dirty="0" smtClean="0">
                <a:solidFill>
                  <a:srgbClr val="0000FF"/>
                </a:solidFill>
              </a:rPr>
            </a:br>
            <a:r>
              <a:rPr lang="fr-BE" sz="2400" b="1" dirty="0" smtClean="0">
                <a:solidFill>
                  <a:srgbClr val="0000FF"/>
                </a:solidFill>
              </a:rPr>
              <a:t>2</a:t>
            </a:r>
            <a:r>
              <a:rPr lang="fr-BE" sz="2400" b="1" baseline="30000" dirty="0" smtClean="0">
                <a:solidFill>
                  <a:srgbClr val="0000FF"/>
                </a:solidFill>
              </a:rPr>
              <a:t>ème</a:t>
            </a:r>
            <a:r>
              <a:rPr lang="fr-BE" sz="2400" b="1" dirty="0" smtClean="0">
                <a:solidFill>
                  <a:srgbClr val="0000FF"/>
                </a:solidFill>
              </a:rPr>
              <a:t> catégorie</a:t>
            </a:r>
            <a:endParaRPr lang="fr-BE" sz="2400" b="1" dirty="0">
              <a:solidFill>
                <a:srgbClr val="0000FF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7871331" y="3146380"/>
            <a:ext cx="1187355" cy="668741"/>
          </a:xfrm>
          <a:custGeom>
            <a:avLst/>
            <a:gdLst>
              <a:gd name="connsiteX0" fmla="*/ 0 w 1187355"/>
              <a:gd name="connsiteY0" fmla="*/ 122830 h 668741"/>
              <a:gd name="connsiteX1" fmla="*/ 68238 w 1187355"/>
              <a:gd name="connsiteY1" fmla="*/ 81887 h 668741"/>
              <a:gd name="connsiteX2" fmla="*/ 109182 w 1187355"/>
              <a:gd name="connsiteY2" fmla="*/ 68239 h 668741"/>
              <a:gd name="connsiteX3" fmla="*/ 150125 w 1187355"/>
              <a:gd name="connsiteY3" fmla="*/ 40944 h 668741"/>
              <a:gd name="connsiteX4" fmla="*/ 232012 w 1187355"/>
              <a:gd name="connsiteY4" fmla="*/ 0 h 668741"/>
              <a:gd name="connsiteX5" fmla="*/ 341194 w 1187355"/>
              <a:gd name="connsiteY5" fmla="*/ 13648 h 668741"/>
              <a:gd name="connsiteX6" fmla="*/ 382137 w 1187355"/>
              <a:gd name="connsiteY6" fmla="*/ 40944 h 668741"/>
              <a:gd name="connsiteX7" fmla="*/ 423080 w 1187355"/>
              <a:gd name="connsiteY7" fmla="*/ 54591 h 668741"/>
              <a:gd name="connsiteX8" fmla="*/ 464024 w 1187355"/>
              <a:gd name="connsiteY8" fmla="*/ 81887 h 668741"/>
              <a:gd name="connsiteX9" fmla="*/ 504967 w 1187355"/>
              <a:gd name="connsiteY9" fmla="*/ 191069 h 668741"/>
              <a:gd name="connsiteX10" fmla="*/ 518615 w 1187355"/>
              <a:gd name="connsiteY10" fmla="*/ 232012 h 668741"/>
              <a:gd name="connsiteX11" fmla="*/ 464024 w 1187355"/>
              <a:gd name="connsiteY11" fmla="*/ 313899 h 668741"/>
              <a:gd name="connsiteX12" fmla="*/ 696035 w 1187355"/>
              <a:gd name="connsiteY12" fmla="*/ 354842 h 668741"/>
              <a:gd name="connsiteX13" fmla="*/ 723331 w 1187355"/>
              <a:gd name="connsiteY13" fmla="*/ 464024 h 668741"/>
              <a:gd name="connsiteX14" fmla="*/ 750627 w 1187355"/>
              <a:gd name="connsiteY14" fmla="*/ 545911 h 668741"/>
              <a:gd name="connsiteX15" fmla="*/ 764274 w 1187355"/>
              <a:gd name="connsiteY15" fmla="*/ 586854 h 668741"/>
              <a:gd name="connsiteX16" fmla="*/ 846161 w 1187355"/>
              <a:gd name="connsiteY16" fmla="*/ 614150 h 668741"/>
              <a:gd name="connsiteX17" fmla="*/ 887104 w 1187355"/>
              <a:gd name="connsiteY17" fmla="*/ 573206 h 668741"/>
              <a:gd name="connsiteX18" fmla="*/ 900752 w 1187355"/>
              <a:gd name="connsiteY18" fmla="*/ 532263 h 668741"/>
              <a:gd name="connsiteX19" fmla="*/ 914400 w 1187355"/>
              <a:gd name="connsiteY19" fmla="*/ 354842 h 668741"/>
              <a:gd name="connsiteX20" fmla="*/ 928047 w 1187355"/>
              <a:gd name="connsiteY20" fmla="*/ 245660 h 668741"/>
              <a:gd name="connsiteX21" fmla="*/ 941695 w 1187355"/>
              <a:gd name="connsiteY21" fmla="*/ 204717 h 668741"/>
              <a:gd name="connsiteX22" fmla="*/ 982638 w 1187355"/>
              <a:gd name="connsiteY22" fmla="*/ 191069 h 668741"/>
              <a:gd name="connsiteX23" fmla="*/ 1064525 w 1187355"/>
              <a:gd name="connsiteY23" fmla="*/ 218364 h 668741"/>
              <a:gd name="connsiteX24" fmla="*/ 1105468 w 1187355"/>
              <a:gd name="connsiteY24" fmla="*/ 232012 h 668741"/>
              <a:gd name="connsiteX25" fmla="*/ 1146412 w 1187355"/>
              <a:gd name="connsiteY25" fmla="*/ 313899 h 668741"/>
              <a:gd name="connsiteX26" fmla="*/ 1187355 w 1187355"/>
              <a:gd name="connsiteY26" fmla="*/ 341194 h 668741"/>
              <a:gd name="connsiteX27" fmla="*/ 1173707 w 1187355"/>
              <a:gd name="connsiteY27" fmla="*/ 518615 h 668741"/>
              <a:gd name="connsiteX28" fmla="*/ 1160059 w 1187355"/>
              <a:gd name="connsiteY28" fmla="*/ 559559 h 668741"/>
              <a:gd name="connsiteX29" fmla="*/ 1173707 w 1187355"/>
              <a:gd name="connsiteY29" fmla="*/ 668741 h 66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87355" h="668741">
                <a:moveTo>
                  <a:pt x="0" y="122830"/>
                </a:moveTo>
                <a:cubicBezTo>
                  <a:pt x="22746" y="109182"/>
                  <a:pt x="44512" y="93750"/>
                  <a:pt x="68238" y="81887"/>
                </a:cubicBezTo>
                <a:cubicBezTo>
                  <a:pt x="81105" y="75453"/>
                  <a:pt x="96315" y="74673"/>
                  <a:pt x="109182" y="68239"/>
                </a:cubicBezTo>
                <a:cubicBezTo>
                  <a:pt x="123853" y="60904"/>
                  <a:pt x="135454" y="48279"/>
                  <a:pt x="150125" y="40944"/>
                </a:cubicBezTo>
                <a:cubicBezTo>
                  <a:pt x="263130" y="-15559"/>
                  <a:pt x="114675" y="78224"/>
                  <a:pt x="232012" y="0"/>
                </a:cubicBezTo>
                <a:cubicBezTo>
                  <a:pt x="268406" y="4549"/>
                  <a:pt x="305809" y="3997"/>
                  <a:pt x="341194" y="13648"/>
                </a:cubicBezTo>
                <a:cubicBezTo>
                  <a:pt x="357019" y="17964"/>
                  <a:pt x="367466" y="33609"/>
                  <a:pt x="382137" y="40944"/>
                </a:cubicBezTo>
                <a:cubicBezTo>
                  <a:pt x="395004" y="47378"/>
                  <a:pt x="409432" y="50042"/>
                  <a:pt x="423080" y="54591"/>
                </a:cubicBezTo>
                <a:cubicBezTo>
                  <a:pt x="436728" y="63690"/>
                  <a:pt x="452425" y="70288"/>
                  <a:pt x="464024" y="81887"/>
                </a:cubicBezTo>
                <a:cubicBezTo>
                  <a:pt x="501467" y="119330"/>
                  <a:pt x="491947" y="138992"/>
                  <a:pt x="504967" y="191069"/>
                </a:cubicBezTo>
                <a:cubicBezTo>
                  <a:pt x="508456" y="205025"/>
                  <a:pt x="514066" y="218364"/>
                  <a:pt x="518615" y="232012"/>
                </a:cubicBezTo>
                <a:cubicBezTo>
                  <a:pt x="500418" y="259308"/>
                  <a:pt x="432902" y="303525"/>
                  <a:pt x="464024" y="313899"/>
                </a:cubicBezTo>
                <a:cubicBezTo>
                  <a:pt x="593580" y="357084"/>
                  <a:pt x="517256" y="338589"/>
                  <a:pt x="696035" y="354842"/>
                </a:cubicBezTo>
                <a:cubicBezTo>
                  <a:pt x="737445" y="479069"/>
                  <a:pt x="673925" y="282870"/>
                  <a:pt x="723331" y="464024"/>
                </a:cubicBezTo>
                <a:cubicBezTo>
                  <a:pt x="730902" y="491782"/>
                  <a:pt x="741529" y="518615"/>
                  <a:pt x="750627" y="545911"/>
                </a:cubicBezTo>
                <a:cubicBezTo>
                  <a:pt x="755176" y="559559"/>
                  <a:pt x="750626" y="582305"/>
                  <a:pt x="764274" y="586854"/>
                </a:cubicBezTo>
                <a:lnTo>
                  <a:pt x="846161" y="614150"/>
                </a:lnTo>
                <a:cubicBezTo>
                  <a:pt x="859809" y="600502"/>
                  <a:pt x="876398" y="589265"/>
                  <a:pt x="887104" y="573206"/>
                </a:cubicBezTo>
                <a:cubicBezTo>
                  <a:pt x="895084" y="561236"/>
                  <a:pt x="898968" y="546538"/>
                  <a:pt x="900752" y="532263"/>
                </a:cubicBezTo>
                <a:cubicBezTo>
                  <a:pt x="908109" y="473406"/>
                  <a:pt x="908777" y="413890"/>
                  <a:pt x="914400" y="354842"/>
                </a:cubicBezTo>
                <a:cubicBezTo>
                  <a:pt x="917877" y="318330"/>
                  <a:pt x="921486" y="281746"/>
                  <a:pt x="928047" y="245660"/>
                </a:cubicBezTo>
                <a:cubicBezTo>
                  <a:pt x="930620" y="231506"/>
                  <a:pt x="931523" y="214889"/>
                  <a:pt x="941695" y="204717"/>
                </a:cubicBezTo>
                <a:cubicBezTo>
                  <a:pt x="951867" y="194545"/>
                  <a:pt x="968990" y="195618"/>
                  <a:pt x="982638" y="191069"/>
                </a:cubicBezTo>
                <a:lnTo>
                  <a:pt x="1064525" y="218364"/>
                </a:lnTo>
                <a:lnTo>
                  <a:pt x="1105468" y="232012"/>
                </a:lnTo>
                <a:cubicBezTo>
                  <a:pt x="1116568" y="265313"/>
                  <a:pt x="1119954" y="287442"/>
                  <a:pt x="1146412" y="313899"/>
                </a:cubicBezTo>
                <a:cubicBezTo>
                  <a:pt x="1158010" y="325497"/>
                  <a:pt x="1173707" y="332096"/>
                  <a:pt x="1187355" y="341194"/>
                </a:cubicBezTo>
                <a:cubicBezTo>
                  <a:pt x="1182806" y="400334"/>
                  <a:pt x="1181064" y="459758"/>
                  <a:pt x="1173707" y="518615"/>
                </a:cubicBezTo>
                <a:cubicBezTo>
                  <a:pt x="1171923" y="532890"/>
                  <a:pt x="1160059" y="545173"/>
                  <a:pt x="1160059" y="559559"/>
                </a:cubicBezTo>
                <a:cubicBezTo>
                  <a:pt x="1160059" y="596236"/>
                  <a:pt x="1173707" y="668741"/>
                  <a:pt x="1173707" y="668741"/>
                </a:cubicBezTo>
              </a:path>
            </a:pathLst>
          </a:custGeom>
          <a:noFill/>
          <a:ln w="635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5917846" y="2645555"/>
            <a:ext cx="21531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sz="2800" b="1" dirty="0" err="1" smtClean="0">
                <a:solidFill>
                  <a:srgbClr val="6600FF"/>
                </a:solidFill>
              </a:rPr>
              <a:t>Hain</a:t>
            </a:r>
            <a:r>
              <a:rPr lang="fr-BE" sz="2800" b="1" dirty="0" smtClean="0">
                <a:solidFill>
                  <a:srgbClr val="6600FF"/>
                </a:solidFill>
              </a:rPr>
              <a:t/>
            </a:r>
            <a:br>
              <a:rPr lang="fr-BE" sz="2800" b="1" dirty="0" smtClean="0">
                <a:solidFill>
                  <a:srgbClr val="6600FF"/>
                </a:solidFill>
              </a:rPr>
            </a:br>
            <a:r>
              <a:rPr lang="fr-BE" sz="2800" b="1" dirty="0" smtClean="0">
                <a:solidFill>
                  <a:srgbClr val="6600FF"/>
                </a:solidFill>
              </a:rPr>
              <a:t>1</a:t>
            </a:r>
            <a:r>
              <a:rPr lang="fr-BE" sz="2800" b="1" baseline="30000" dirty="0" smtClean="0">
                <a:solidFill>
                  <a:srgbClr val="6600FF"/>
                </a:solidFill>
              </a:rPr>
              <a:t>ère</a:t>
            </a:r>
            <a:r>
              <a:rPr lang="fr-BE" sz="2800" b="1" dirty="0" smtClean="0">
                <a:solidFill>
                  <a:srgbClr val="6600FF"/>
                </a:solidFill>
              </a:rPr>
              <a:t> </a:t>
            </a:r>
            <a:r>
              <a:rPr lang="fr-BE" sz="2800" b="1" dirty="0">
                <a:solidFill>
                  <a:srgbClr val="6600FF"/>
                </a:solidFill>
              </a:rPr>
              <a:t>catégorie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807002" y="4401817"/>
            <a:ext cx="190334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3600" b="1" dirty="0" err="1" smtClean="0">
                <a:ln>
                  <a:solidFill>
                    <a:schemeClr val="tx1"/>
                  </a:solidFill>
                </a:ln>
                <a:solidFill>
                  <a:srgbClr val="99FF99"/>
                </a:solidFill>
              </a:rPr>
              <a:t>Sennette</a:t>
            </a:r>
            <a:endParaRPr lang="fr-BE" sz="3600" b="1" dirty="0">
              <a:ln>
                <a:solidFill>
                  <a:schemeClr val="tx1"/>
                </a:solidFill>
              </a:ln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3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13184" cy="1268760"/>
          </a:xfrm>
        </p:spPr>
        <p:txBody>
          <a:bodyPr>
            <a:noAutofit/>
          </a:bodyPr>
          <a:lstStyle/>
          <a:p>
            <a:r>
              <a:rPr lang="fr-BE" sz="5400" dirty="0" err="1" smtClean="0"/>
              <a:t>Rebecq</a:t>
            </a:r>
            <a:r>
              <a:rPr lang="fr-BE" sz="2800" dirty="0" smtClean="0"/>
              <a:t> </a:t>
            </a:r>
            <a:br>
              <a:rPr lang="fr-BE" sz="2800" dirty="0" smtClean="0"/>
            </a:br>
            <a:r>
              <a:rPr lang="fr-BE" sz="2800" dirty="0" smtClean="0"/>
              <a:t>1107 maisons touchées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3999" cy="5589240"/>
          </a:xfrm>
        </p:spPr>
      </p:pic>
    </p:spTree>
    <p:extLst>
      <p:ext uri="{BB962C8B-B14F-4D97-AF65-F5344CB8AC3E}">
        <p14:creationId xmlns:p14="http://schemas.microsoft.com/office/powerpoint/2010/main" val="100329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Autofit/>
          </a:bodyPr>
          <a:lstStyle/>
          <a:p>
            <a:r>
              <a:rPr lang="fr-BE" b="1" dirty="0" smtClean="0"/>
              <a:t>Tubize </a:t>
            </a:r>
            <a:r>
              <a:rPr lang="fr-BE" sz="3600" b="1" dirty="0" smtClean="0"/>
              <a:t/>
            </a:r>
            <a:br>
              <a:rPr lang="fr-BE" sz="3600" b="1" dirty="0" smtClean="0"/>
            </a:br>
            <a:r>
              <a:rPr lang="fr-BE" sz="3600" b="1" dirty="0" smtClean="0"/>
              <a:t>1650 ménages sinistrés</a:t>
            </a:r>
            <a:endParaRPr lang="fr-BE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</p:spPr>
      </p:pic>
    </p:spTree>
    <p:extLst>
      <p:ext uri="{BB962C8B-B14F-4D97-AF65-F5344CB8AC3E}">
        <p14:creationId xmlns:p14="http://schemas.microsoft.com/office/powerpoint/2010/main" val="34149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Pont de </a:t>
            </a:r>
            <a:r>
              <a:rPr lang="fr-BE" sz="2800" dirty="0" err="1" smtClean="0"/>
              <a:t>Ripain</a:t>
            </a:r>
            <a:r>
              <a:rPr lang="fr-BE" sz="2800" dirty="0" smtClean="0"/>
              <a:t> (débit </a:t>
            </a:r>
            <a:r>
              <a:rPr lang="fr-BE" sz="2800" dirty="0" err="1" smtClean="0"/>
              <a:t>maximun</a:t>
            </a:r>
            <a:r>
              <a:rPr lang="fr-BE" sz="2800" dirty="0" smtClean="0"/>
              <a:t> de 35 M3/S)</a:t>
            </a:r>
            <a:endParaRPr lang="fr-BE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204" y="908720"/>
            <a:ext cx="8229600" cy="5760640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1026" name="Picture 2" descr="C:\Users\Jean-Pierre\Desktop\Montage sit Senne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70609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Moulin de </a:t>
            </a:r>
            <a:r>
              <a:rPr lang="fr-BE" sz="2800" dirty="0" err="1" smtClean="0"/>
              <a:t>Ripain</a:t>
            </a:r>
            <a:r>
              <a:rPr lang="fr-BE" sz="2800" dirty="0" smtClean="0"/>
              <a:t> sous eau</a:t>
            </a:r>
            <a:endParaRPr lang="fr-BE" sz="2800" dirty="0"/>
          </a:p>
        </p:txBody>
      </p:sp>
      <p:pic>
        <p:nvPicPr>
          <p:cNvPr id="5" name="Picture 2" descr="C:\Users\Jean-Pierre\Desktop\Montage sit Senne\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476671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1916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2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Début de la rue </a:t>
            </a:r>
            <a:r>
              <a:rPr lang="fr-BE" sz="2400" dirty="0" err="1" smtClean="0"/>
              <a:t>Ripainoise</a:t>
            </a:r>
            <a:endParaRPr lang="fr-BE" sz="2400" dirty="0"/>
          </a:p>
        </p:txBody>
      </p:sp>
      <p:pic>
        <p:nvPicPr>
          <p:cNvPr id="5" name="Picture 2" descr="C:\Users\Jean-Pierre\Desktop\Montage sit Senne\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 rot="4080000">
            <a:off x="6418364" y="416182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Rue </a:t>
            </a:r>
            <a:r>
              <a:rPr lang="fr-BE" b="1" dirty="0" err="1" smtClean="0">
                <a:solidFill>
                  <a:schemeClr val="bg1"/>
                </a:solidFill>
              </a:rPr>
              <a:t>Ripainoise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24192" y="2492896"/>
            <a:ext cx="295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Rue des frères </a:t>
            </a:r>
            <a:r>
              <a:rPr lang="fr-BE" b="1" dirty="0" err="1" smtClean="0">
                <a:solidFill>
                  <a:schemeClr val="bg1"/>
                </a:solidFill>
              </a:rPr>
              <a:t>Vanbellinghen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87623" y="1370195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err="1" smtClean="0">
                <a:solidFill>
                  <a:schemeClr val="bg1"/>
                </a:solidFill>
              </a:rPr>
              <a:t>Stierbecq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210891" y="1708749"/>
            <a:ext cx="98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chemeClr val="bg1"/>
                </a:solidFill>
              </a:rPr>
              <a:t>Arsenal</a:t>
            </a:r>
            <a:endParaRPr lang="fr-B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fr-BE" sz="2800" dirty="0" smtClean="0"/>
              <a:t>Après la crue, le </a:t>
            </a:r>
            <a:r>
              <a:rPr lang="fr-BE" sz="2800" dirty="0" err="1" smtClean="0"/>
              <a:t>Ry</a:t>
            </a:r>
            <a:r>
              <a:rPr lang="fr-BE" sz="2800" dirty="0" smtClean="0"/>
              <a:t> de </a:t>
            </a:r>
            <a:r>
              <a:rPr lang="fr-BE" sz="2800" dirty="0" err="1" smtClean="0"/>
              <a:t>Froye</a:t>
            </a:r>
            <a:r>
              <a:rPr lang="fr-BE" sz="2800" dirty="0" smtClean="0"/>
              <a:t> se jetant dans la Senne à environ 300 m du pont d’</a:t>
            </a:r>
            <a:r>
              <a:rPr lang="fr-BE" sz="2800" dirty="0" err="1" smtClean="0"/>
              <a:t>Ophain</a:t>
            </a:r>
            <a:endParaRPr lang="fr-BE" sz="2800" dirty="0"/>
          </a:p>
        </p:txBody>
      </p:sp>
      <p:pic>
        <p:nvPicPr>
          <p:cNvPr id="5" name="Picture 2" descr="C:\Users\Jean-Pierre\Desktop\Montage sit Senne\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79712" y="4725144"/>
            <a:ext cx="2541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7200" b="1" dirty="0" smtClean="0"/>
              <a:t>Senne</a:t>
            </a:r>
            <a:endParaRPr lang="fr-BE" sz="7200" b="1" dirty="0"/>
          </a:p>
        </p:txBody>
      </p:sp>
      <p:sp>
        <p:nvSpPr>
          <p:cNvPr id="4" name="ZoneTexte 3"/>
          <p:cNvSpPr txBox="1"/>
          <p:nvPr/>
        </p:nvSpPr>
        <p:spPr>
          <a:xfrm rot="19036534">
            <a:off x="2169090" y="2398540"/>
            <a:ext cx="2162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 err="1" smtClean="0"/>
              <a:t>Ry</a:t>
            </a:r>
            <a:r>
              <a:rPr lang="fr-BE" sz="3200" b="1" dirty="0" smtClean="0"/>
              <a:t> de </a:t>
            </a:r>
            <a:r>
              <a:rPr lang="fr-BE" sz="3200" b="1" dirty="0" err="1" smtClean="0"/>
              <a:t>Froye</a:t>
            </a:r>
            <a:endParaRPr lang="fr-BE" sz="3200" b="1" dirty="0"/>
          </a:p>
        </p:txBody>
      </p:sp>
    </p:spTree>
    <p:extLst>
      <p:ext uri="{BB962C8B-B14F-4D97-AF65-F5344CB8AC3E}">
        <p14:creationId xmlns:p14="http://schemas.microsoft.com/office/powerpoint/2010/main" val="15343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fr-BE" sz="2800" dirty="0" smtClean="0"/>
              <a:t>Impasse du pont d’</a:t>
            </a:r>
            <a:r>
              <a:rPr lang="fr-BE" sz="2800" dirty="0" err="1" smtClean="0"/>
              <a:t>Ophain</a:t>
            </a:r>
            <a:endParaRPr lang="fr-BE" sz="2800" dirty="0"/>
          </a:p>
        </p:txBody>
      </p:sp>
      <p:pic>
        <p:nvPicPr>
          <p:cNvPr id="5" name="Picture 2" descr="C:\Users\Jean-Pierre\Desktop\Montage sit Senne\12.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0443"/>
            <a:ext cx="9144000" cy="60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fr-BE" sz="2800" dirty="0" smtClean="0"/>
              <a:t>Rue du Pont des Pierres – à l’arrière des maisons coule la Senne – à l’arrière de la rue coule le </a:t>
            </a:r>
            <a:r>
              <a:rPr lang="fr-BE" sz="2800" dirty="0" err="1"/>
              <a:t>R</a:t>
            </a:r>
            <a:r>
              <a:rPr lang="fr-BE" sz="2800" dirty="0" err="1" smtClean="0"/>
              <a:t>y</a:t>
            </a:r>
            <a:r>
              <a:rPr lang="fr-BE" sz="2800" dirty="0" smtClean="0"/>
              <a:t> de </a:t>
            </a:r>
            <a:r>
              <a:rPr lang="fr-BE" sz="2800" dirty="0" err="1" smtClean="0"/>
              <a:t>Froye</a:t>
            </a:r>
            <a:endParaRPr lang="fr-BE" sz="2800" dirty="0"/>
          </a:p>
        </p:txBody>
      </p:sp>
      <p:pic>
        <p:nvPicPr>
          <p:cNvPr id="5" name="Picture 2" descr="C:\Users\Jean-Pierre\Desktop\Montage sit Senne\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745045" y="1993818"/>
            <a:ext cx="163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 smtClean="0"/>
              <a:t>Ry</a:t>
            </a:r>
            <a:r>
              <a:rPr lang="fr-BE" sz="2400" dirty="0" smtClean="0"/>
              <a:t> de </a:t>
            </a:r>
            <a:r>
              <a:rPr lang="fr-BE" sz="2400" dirty="0" err="1" smtClean="0"/>
              <a:t>Froye</a:t>
            </a:r>
            <a:endParaRPr lang="fr-BE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6372200" y="2455483"/>
            <a:ext cx="94643" cy="541469"/>
          </a:xfrm>
          <a:prstGeom prst="straightConnector1">
            <a:avLst/>
          </a:prstGeom>
          <a:ln w="635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474317" y="1196752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Senne</a:t>
            </a:r>
            <a:endParaRPr lang="fr-BE" sz="24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1858331" y="1617539"/>
            <a:ext cx="94643" cy="541469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6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Pont d’</a:t>
            </a:r>
            <a:r>
              <a:rPr lang="fr-BE" sz="2800" dirty="0" err="1" smtClean="0"/>
              <a:t>Ophain</a:t>
            </a:r>
            <a:endParaRPr lang="fr-BE" sz="2800" dirty="0"/>
          </a:p>
        </p:txBody>
      </p:sp>
      <p:pic>
        <p:nvPicPr>
          <p:cNvPr id="5" name="Picture 2" descr="C:\Users\Jean-Pierre\Desktop\Montage sit Senne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5220072" y="584461"/>
            <a:ext cx="0" cy="1440160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Erosion des berges avant l’arsenal des pompiers</a:t>
            </a:r>
            <a:endParaRPr lang="fr-BE" sz="2800" dirty="0"/>
          </a:p>
        </p:txBody>
      </p:sp>
      <p:pic>
        <p:nvPicPr>
          <p:cNvPr id="5" name="Picture 2" descr="C:\Users\Jean-Pierre\Desktop\Montage sit Senne\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1"/>
            <a:ext cx="9127494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99592" y="692696"/>
            <a:ext cx="621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err="1" smtClean="0"/>
              <a:t>Limnimètre</a:t>
            </a:r>
            <a:r>
              <a:rPr lang="fr-BE" sz="2800" b="1" dirty="0" smtClean="0"/>
              <a:t> – Appareil mesurant le débit</a:t>
            </a:r>
            <a:endParaRPr lang="fr-BE" sz="2800" b="1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267744" y="1196752"/>
            <a:ext cx="1702796" cy="194421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7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757"/>
            <a:ext cx="9144000" cy="529923"/>
          </a:xfrm>
        </p:spPr>
        <p:txBody>
          <a:bodyPr>
            <a:noAutofit/>
          </a:bodyPr>
          <a:lstStyle/>
          <a:p>
            <a:r>
              <a:rPr lang="fr-BE" sz="2800" dirty="0" smtClean="0"/>
              <a:t>Arsenal des pompiers  et dépôt communal</a:t>
            </a:r>
            <a:endParaRPr lang="fr-BE" sz="2800" dirty="0"/>
          </a:p>
        </p:txBody>
      </p:sp>
      <p:pic>
        <p:nvPicPr>
          <p:cNvPr id="1026" name="Picture 2" descr="C:\Users\Jean-Pierre\Desktop\Montage sit Senne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ean-Pierre\Desktop\Montage sit Senne\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67744" y="3645023"/>
            <a:ext cx="1429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Arsenal</a:t>
            </a:r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80112" y="5085184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dirty="0" err="1" smtClean="0">
                <a:solidFill>
                  <a:schemeClr val="bg1"/>
                </a:solidFill>
              </a:rPr>
              <a:t>Dépot</a:t>
            </a:r>
            <a:endParaRPr lang="fr-BE" sz="40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480000">
            <a:off x="285866" y="5941937"/>
            <a:ext cx="218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chemeClr val="bg1"/>
                </a:solidFill>
              </a:rPr>
              <a:t>Rue Ferrer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Rue Ferrer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2735" cy="6309320"/>
          </a:xfrm>
        </p:spPr>
      </p:pic>
    </p:spTree>
    <p:extLst>
      <p:ext uri="{BB962C8B-B14F-4D97-AF65-F5344CB8AC3E}">
        <p14:creationId xmlns:p14="http://schemas.microsoft.com/office/powerpoint/2010/main" val="643374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BE" sz="2800" dirty="0" smtClean="0"/>
              <a:t>Rue du Marais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90159"/>
          </a:xfrm>
        </p:spPr>
      </p:pic>
    </p:spTree>
    <p:extLst>
      <p:ext uri="{BB962C8B-B14F-4D97-AF65-F5344CB8AC3E}">
        <p14:creationId xmlns:p14="http://schemas.microsoft.com/office/powerpoint/2010/main" val="2203302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Place du Remblai</a:t>
            </a:r>
            <a:endParaRPr lang="fr-FR" sz="2800" dirty="0"/>
          </a:p>
        </p:txBody>
      </p:sp>
      <p:pic>
        <p:nvPicPr>
          <p:cNvPr id="4" name="Espace réservé du contenu 3" descr="Place du Remblai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20689"/>
            <a:ext cx="9144000" cy="623994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1930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92696"/>
            <a:ext cx="4320480" cy="5976664"/>
          </a:xfrm>
        </p:spPr>
      </p:pic>
    </p:spTree>
    <p:extLst>
      <p:ext uri="{BB962C8B-B14F-4D97-AF65-F5344CB8AC3E}">
        <p14:creationId xmlns:p14="http://schemas.microsoft.com/office/powerpoint/2010/main" val="2485682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BE" sz="2800" dirty="0" smtClean="0"/>
              <a:t>Rue Ferrer</a:t>
            </a:r>
            <a:endParaRPr lang="fr-BE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75065" cy="6165304"/>
          </a:xfrm>
        </p:spPr>
      </p:pic>
    </p:spTree>
    <p:extLst>
      <p:ext uri="{BB962C8B-B14F-4D97-AF65-F5344CB8AC3E}">
        <p14:creationId xmlns:p14="http://schemas.microsoft.com/office/powerpoint/2010/main" val="21583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fr-BE" sz="2800" dirty="0" smtClean="0"/>
              <a:t>Confluence du </a:t>
            </a:r>
            <a:r>
              <a:rPr lang="fr-BE" sz="2800" dirty="0" err="1" smtClean="0"/>
              <a:t>Coeurcq</a:t>
            </a:r>
            <a:r>
              <a:rPr lang="fr-BE" sz="2800" dirty="0"/>
              <a:t> </a:t>
            </a:r>
            <a:r>
              <a:rPr lang="fr-BE" sz="2800" dirty="0" smtClean="0"/>
              <a:t>et de la Senne – cette confluence se situe à l’arrière des maisons du </a:t>
            </a:r>
            <a:r>
              <a:rPr lang="fr-BE" sz="2800" dirty="0" err="1" smtClean="0"/>
              <a:t>Bld</a:t>
            </a:r>
            <a:r>
              <a:rPr lang="fr-BE" sz="2800" dirty="0" smtClean="0"/>
              <a:t> Georges Deryck, à deux pas du centre culturel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</p:spPr>
      </p:pic>
      <p:sp>
        <p:nvSpPr>
          <p:cNvPr id="3" name="ZoneTexte 2"/>
          <p:cNvSpPr txBox="1"/>
          <p:nvPr/>
        </p:nvSpPr>
        <p:spPr>
          <a:xfrm>
            <a:off x="4067944" y="5801488"/>
            <a:ext cx="2311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0" b="1" dirty="0" smtClean="0"/>
              <a:t>SENNE</a:t>
            </a:r>
            <a:endParaRPr lang="fr-BE" sz="6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605294" y="3933056"/>
            <a:ext cx="175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 smtClean="0"/>
              <a:t>Coeurcq</a:t>
            </a: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13644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692696"/>
          </a:xfrm>
        </p:spPr>
        <p:txBody>
          <a:bodyPr>
            <a:normAutofit/>
          </a:bodyPr>
          <a:lstStyle/>
          <a:p>
            <a:r>
              <a:rPr lang="fr-BE" sz="2800" dirty="0" smtClean="0"/>
              <a:t>Cité Jacquet – Boulevard  G. Deryck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928992" cy="5976663"/>
          </a:xfrm>
        </p:spPr>
      </p:pic>
      <p:sp>
        <p:nvSpPr>
          <p:cNvPr id="5" name="ZoneTexte 4"/>
          <p:cNvSpPr txBox="1"/>
          <p:nvPr/>
        </p:nvSpPr>
        <p:spPr>
          <a:xfrm rot="-2160000">
            <a:off x="-41724" y="4534565"/>
            <a:ext cx="2236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 smtClean="0">
                <a:solidFill>
                  <a:schemeClr val="bg1"/>
                </a:solidFill>
              </a:rPr>
              <a:t>Cité Jacquet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397504" y="3491835"/>
            <a:ext cx="216024" cy="1808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3803883" y="3126159"/>
            <a:ext cx="1619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rgbClr val="FF6600"/>
                </a:solidFill>
              </a:rPr>
              <a:t>Confluence</a:t>
            </a:r>
            <a:endParaRPr lang="fr-BE" sz="2400" b="1" dirty="0">
              <a:solidFill>
                <a:srgbClr val="FF6600"/>
              </a:solidFill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54842" y="3671248"/>
            <a:ext cx="4094328" cy="3057098"/>
          </a:xfrm>
          <a:custGeom>
            <a:avLst/>
            <a:gdLst>
              <a:gd name="connsiteX0" fmla="*/ 0 w 4094328"/>
              <a:gd name="connsiteY0" fmla="*/ 3057098 h 3057098"/>
              <a:gd name="connsiteX1" fmla="*/ 40943 w 4094328"/>
              <a:gd name="connsiteY1" fmla="*/ 2988859 h 3057098"/>
              <a:gd name="connsiteX2" fmla="*/ 81886 w 4094328"/>
              <a:gd name="connsiteY2" fmla="*/ 2975212 h 3057098"/>
              <a:gd name="connsiteX3" fmla="*/ 204716 w 4094328"/>
              <a:gd name="connsiteY3" fmla="*/ 2893325 h 3057098"/>
              <a:gd name="connsiteX4" fmla="*/ 245659 w 4094328"/>
              <a:gd name="connsiteY4" fmla="*/ 2866030 h 3057098"/>
              <a:gd name="connsiteX5" fmla="*/ 286603 w 4094328"/>
              <a:gd name="connsiteY5" fmla="*/ 2852382 h 3057098"/>
              <a:gd name="connsiteX6" fmla="*/ 354842 w 4094328"/>
              <a:gd name="connsiteY6" fmla="*/ 2784143 h 3057098"/>
              <a:gd name="connsiteX7" fmla="*/ 395785 w 4094328"/>
              <a:gd name="connsiteY7" fmla="*/ 2756848 h 3057098"/>
              <a:gd name="connsiteX8" fmla="*/ 436728 w 4094328"/>
              <a:gd name="connsiteY8" fmla="*/ 2674961 h 3057098"/>
              <a:gd name="connsiteX9" fmla="*/ 477671 w 4094328"/>
              <a:gd name="connsiteY9" fmla="*/ 2593074 h 3057098"/>
              <a:gd name="connsiteX10" fmla="*/ 518615 w 4094328"/>
              <a:gd name="connsiteY10" fmla="*/ 2565779 h 3057098"/>
              <a:gd name="connsiteX11" fmla="*/ 614149 w 4094328"/>
              <a:gd name="connsiteY11" fmla="*/ 2442949 h 3057098"/>
              <a:gd name="connsiteX12" fmla="*/ 655092 w 4094328"/>
              <a:gd name="connsiteY12" fmla="*/ 2415653 h 3057098"/>
              <a:gd name="connsiteX13" fmla="*/ 682388 w 4094328"/>
              <a:gd name="connsiteY13" fmla="*/ 2374710 h 3057098"/>
              <a:gd name="connsiteX14" fmla="*/ 723331 w 4094328"/>
              <a:gd name="connsiteY14" fmla="*/ 2333767 h 3057098"/>
              <a:gd name="connsiteX15" fmla="*/ 736979 w 4094328"/>
              <a:gd name="connsiteY15" fmla="*/ 2292824 h 3057098"/>
              <a:gd name="connsiteX16" fmla="*/ 818865 w 4094328"/>
              <a:gd name="connsiteY16" fmla="*/ 2251880 h 3057098"/>
              <a:gd name="connsiteX17" fmla="*/ 859809 w 4094328"/>
              <a:gd name="connsiteY17" fmla="*/ 2224585 h 3057098"/>
              <a:gd name="connsiteX18" fmla="*/ 941695 w 4094328"/>
              <a:gd name="connsiteY18" fmla="*/ 2197289 h 3057098"/>
              <a:gd name="connsiteX19" fmla="*/ 1064525 w 4094328"/>
              <a:gd name="connsiteY19" fmla="*/ 2129051 h 3057098"/>
              <a:gd name="connsiteX20" fmla="*/ 1091821 w 4094328"/>
              <a:gd name="connsiteY20" fmla="*/ 2088107 h 3057098"/>
              <a:gd name="connsiteX21" fmla="*/ 1173707 w 4094328"/>
              <a:gd name="connsiteY21" fmla="*/ 2033516 h 3057098"/>
              <a:gd name="connsiteX22" fmla="*/ 1241946 w 4094328"/>
              <a:gd name="connsiteY22" fmla="*/ 1965277 h 3057098"/>
              <a:gd name="connsiteX23" fmla="*/ 1282889 w 4094328"/>
              <a:gd name="connsiteY23" fmla="*/ 1924334 h 3057098"/>
              <a:gd name="connsiteX24" fmla="*/ 1364776 w 4094328"/>
              <a:gd name="connsiteY24" fmla="*/ 1869743 h 3057098"/>
              <a:gd name="connsiteX25" fmla="*/ 1446662 w 4094328"/>
              <a:gd name="connsiteY25" fmla="*/ 1801504 h 3057098"/>
              <a:gd name="connsiteX26" fmla="*/ 1514901 w 4094328"/>
              <a:gd name="connsiteY26" fmla="*/ 1746913 h 3057098"/>
              <a:gd name="connsiteX27" fmla="*/ 1596788 w 4094328"/>
              <a:gd name="connsiteY27" fmla="*/ 1692322 h 3057098"/>
              <a:gd name="connsiteX28" fmla="*/ 1637731 w 4094328"/>
              <a:gd name="connsiteY28" fmla="*/ 1665027 h 3057098"/>
              <a:gd name="connsiteX29" fmla="*/ 1678674 w 4094328"/>
              <a:gd name="connsiteY29" fmla="*/ 1651379 h 3057098"/>
              <a:gd name="connsiteX30" fmla="*/ 1760561 w 4094328"/>
              <a:gd name="connsiteY30" fmla="*/ 1596788 h 3057098"/>
              <a:gd name="connsiteX31" fmla="*/ 1801504 w 4094328"/>
              <a:gd name="connsiteY31" fmla="*/ 1569492 h 3057098"/>
              <a:gd name="connsiteX32" fmla="*/ 1842448 w 4094328"/>
              <a:gd name="connsiteY32" fmla="*/ 1555845 h 3057098"/>
              <a:gd name="connsiteX33" fmla="*/ 1883391 w 4094328"/>
              <a:gd name="connsiteY33" fmla="*/ 1528549 h 3057098"/>
              <a:gd name="connsiteX34" fmla="*/ 1924334 w 4094328"/>
              <a:gd name="connsiteY34" fmla="*/ 1514901 h 3057098"/>
              <a:gd name="connsiteX35" fmla="*/ 1951630 w 4094328"/>
              <a:gd name="connsiteY35" fmla="*/ 1473958 h 3057098"/>
              <a:gd name="connsiteX36" fmla="*/ 1992573 w 4094328"/>
              <a:gd name="connsiteY36" fmla="*/ 1460310 h 3057098"/>
              <a:gd name="connsiteX37" fmla="*/ 2115403 w 4094328"/>
              <a:gd name="connsiteY37" fmla="*/ 1392071 h 3057098"/>
              <a:gd name="connsiteX38" fmla="*/ 2156346 w 4094328"/>
              <a:gd name="connsiteY38" fmla="*/ 1351128 h 3057098"/>
              <a:gd name="connsiteX39" fmla="*/ 2183642 w 4094328"/>
              <a:gd name="connsiteY39" fmla="*/ 1310185 h 3057098"/>
              <a:gd name="connsiteX40" fmla="*/ 2265528 w 4094328"/>
              <a:gd name="connsiteY40" fmla="*/ 1255594 h 3057098"/>
              <a:gd name="connsiteX41" fmla="*/ 2347415 w 4094328"/>
              <a:gd name="connsiteY41" fmla="*/ 1201003 h 3057098"/>
              <a:gd name="connsiteX42" fmla="*/ 2374710 w 4094328"/>
              <a:gd name="connsiteY42" fmla="*/ 1160059 h 3057098"/>
              <a:gd name="connsiteX43" fmla="*/ 2497540 w 4094328"/>
              <a:gd name="connsiteY43" fmla="*/ 1064525 h 3057098"/>
              <a:gd name="connsiteX44" fmla="*/ 2538483 w 4094328"/>
              <a:gd name="connsiteY44" fmla="*/ 1050877 h 3057098"/>
              <a:gd name="connsiteX45" fmla="*/ 2565779 w 4094328"/>
              <a:gd name="connsiteY45" fmla="*/ 1009934 h 3057098"/>
              <a:gd name="connsiteX46" fmla="*/ 2606722 w 4094328"/>
              <a:gd name="connsiteY46" fmla="*/ 982639 h 3057098"/>
              <a:gd name="connsiteX47" fmla="*/ 2620370 w 4094328"/>
              <a:gd name="connsiteY47" fmla="*/ 941695 h 3057098"/>
              <a:gd name="connsiteX48" fmla="*/ 2715904 w 4094328"/>
              <a:gd name="connsiteY48" fmla="*/ 832513 h 3057098"/>
              <a:gd name="connsiteX49" fmla="*/ 2756848 w 4094328"/>
              <a:gd name="connsiteY49" fmla="*/ 750627 h 3057098"/>
              <a:gd name="connsiteX50" fmla="*/ 2797791 w 4094328"/>
              <a:gd name="connsiteY50" fmla="*/ 736979 h 3057098"/>
              <a:gd name="connsiteX51" fmla="*/ 2838734 w 4094328"/>
              <a:gd name="connsiteY51" fmla="*/ 709683 h 3057098"/>
              <a:gd name="connsiteX52" fmla="*/ 2866030 w 4094328"/>
              <a:gd name="connsiteY52" fmla="*/ 668740 h 3057098"/>
              <a:gd name="connsiteX53" fmla="*/ 2906973 w 4094328"/>
              <a:gd name="connsiteY53" fmla="*/ 641445 h 3057098"/>
              <a:gd name="connsiteX54" fmla="*/ 2947916 w 4094328"/>
              <a:gd name="connsiteY54" fmla="*/ 627797 h 3057098"/>
              <a:gd name="connsiteX55" fmla="*/ 3220871 w 4094328"/>
              <a:gd name="connsiteY55" fmla="*/ 614149 h 3057098"/>
              <a:gd name="connsiteX56" fmla="*/ 3480179 w 4094328"/>
              <a:gd name="connsiteY56" fmla="*/ 573206 h 3057098"/>
              <a:gd name="connsiteX57" fmla="*/ 3643952 w 4094328"/>
              <a:gd name="connsiteY57" fmla="*/ 491319 h 3057098"/>
              <a:gd name="connsiteX58" fmla="*/ 3684895 w 4094328"/>
              <a:gd name="connsiteY58" fmla="*/ 464024 h 3057098"/>
              <a:gd name="connsiteX59" fmla="*/ 3712191 w 4094328"/>
              <a:gd name="connsiteY59" fmla="*/ 423080 h 3057098"/>
              <a:gd name="connsiteX60" fmla="*/ 3766782 w 4094328"/>
              <a:gd name="connsiteY60" fmla="*/ 409433 h 3057098"/>
              <a:gd name="connsiteX61" fmla="*/ 3807725 w 4094328"/>
              <a:gd name="connsiteY61" fmla="*/ 382137 h 3057098"/>
              <a:gd name="connsiteX62" fmla="*/ 3848668 w 4094328"/>
              <a:gd name="connsiteY62" fmla="*/ 368489 h 3057098"/>
              <a:gd name="connsiteX63" fmla="*/ 3930555 w 4094328"/>
              <a:gd name="connsiteY63" fmla="*/ 313898 h 3057098"/>
              <a:gd name="connsiteX64" fmla="*/ 4012442 w 4094328"/>
              <a:gd name="connsiteY64" fmla="*/ 150125 h 3057098"/>
              <a:gd name="connsiteX65" fmla="*/ 4039737 w 4094328"/>
              <a:gd name="connsiteY65" fmla="*/ 109182 h 3057098"/>
              <a:gd name="connsiteX66" fmla="*/ 4067033 w 4094328"/>
              <a:gd name="connsiteY66" fmla="*/ 68239 h 3057098"/>
              <a:gd name="connsiteX67" fmla="*/ 4094328 w 4094328"/>
              <a:gd name="connsiteY67" fmla="*/ 0 h 305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094328" h="3057098">
                <a:moveTo>
                  <a:pt x="0" y="3057098"/>
                </a:moveTo>
                <a:cubicBezTo>
                  <a:pt x="13648" y="3034352"/>
                  <a:pt x="22186" y="3007616"/>
                  <a:pt x="40943" y="2988859"/>
                </a:cubicBezTo>
                <a:cubicBezTo>
                  <a:pt x="51115" y="2978687"/>
                  <a:pt x="69310" y="2982198"/>
                  <a:pt x="81886" y="2975212"/>
                </a:cubicBezTo>
                <a:cubicBezTo>
                  <a:pt x="81908" y="2975200"/>
                  <a:pt x="184234" y="2906980"/>
                  <a:pt x="204716" y="2893325"/>
                </a:cubicBezTo>
                <a:cubicBezTo>
                  <a:pt x="218364" y="2884227"/>
                  <a:pt x="230098" y="2871217"/>
                  <a:pt x="245659" y="2866030"/>
                </a:cubicBezTo>
                <a:lnTo>
                  <a:pt x="286603" y="2852382"/>
                </a:lnTo>
                <a:cubicBezTo>
                  <a:pt x="395788" y="2779590"/>
                  <a:pt x="263853" y="2875131"/>
                  <a:pt x="354842" y="2784143"/>
                </a:cubicBezTo>
                <a:cubicBezTo>
                  <a:pt x="366440" y="2772545"/>
                  <a:pt x="382137" y="2765946"/>
                  <a:pt x="395785" y="2756848"/>
                </a:cubicBezTo>
                <a:cubicBezTo>
                  <a:pt x="430089" y="2653936"/>
                  <a:pt x="383816" y="2780785"/>
                  <a:pt x="436728" y="2674961"/>
                </a:cubicBezTo>
                <a:cubicBezTo>
                  <a:pt x="458926" y="2630564"/>
                  <a:pt x="438562" y="2632183"/>
                  <a:pt x="477671" y="2593074"/>
                </a:cubicBezTo>
                <a:cubicBezTo>
                  <a:pt x="489269" y="2581476"/>
                  <a:pt x="504967" y="2574877"/>
                  <a:pt x="518615" y="2565779"/>
                </a:cubicBezTo>
                <a:cubicBezTo>
                  <a:pt x="556659" y="2508713"/>
                  <a:pt x="566043" y="2483037"/>
                  <a:pt x="614149" y="2442949"/>
                </a:cubicBezTo>
                <a:cubicBezTo>
                  <a:pt x="626750" y="2432448"/>
                  <a:pt x="641444" y="2424752"/>
                  <a:pt x="655092" y="2415653"/>
                </a:cubicBezTo>
                <a:cubicBezTo>
                  <a:pt x="664191" y="2402005"/>
                  <a:pt x="671887" y="2387311"/>
                  <a:pt x="682388" y="2374710"/>
                </a:cubicBezTo>
                <a:cubicBezTo>
                  <a:pt x="694744" y="2359883"/>
                  <a:pt x="712625" y="2349826"/>
                  <a:pt x="723331" y="2333767"/>
                </a:cubicBezTo>
                <a:cubicBezTo>
                  <a:pt x="731311" y="2321797"/>
                  <a:pt x="727992" y="2304058"/>
                  <a:pt x="736979" y="2292824"/>
                </a:cubicBezTo>
                <a:cubicBezTo>
                  <a:pt x="763054" y="2260230"/>
                  <a:pt x="785899" y="2268363"/>
                  <a:pt x="818865" y="2251880"/>
                </a:cubicBezTo>
                <a:cubicBezTo>
                  <a:pt x="833536" y="2244545"/>
                  <a:pt x="844820" y="2231247"/>
                  <a:pt x="859809" y="2224585"/>
                </a:cubicBezTo>
                <a:cubicBezTo>
                  <a:pt x="886101" y="2212900"/>
                  <a:pt x="917755" y="2213249"/>
                  <a:pt x="941695" y="2197289"/>
                </a:cubicBezTo>
                <a:cubicBezTo>
                  <a:pt x="1035552" y="2134718"/>
                  <a:pt x="992460" y="2153071"/>
                  <a:pt x="1064525" y="2129051"/>
                </a:cubicBezTo>
                <a:cubicBezTo>
                  <a:pt x="1073624" y="2115403"/>
                  <a:pt x="1079477" y="2098908"/>
                  <a:pt x="1091821" y="2088107"/>
                </a:cubicBezTo>
                <a:cubicBezTo>
                  <a:pt x="1116509" y="2066505"/>
                  <a:pt x="1173707" y="2033516"/>
                  <a:pt x="1173707" y="2033516"/>
                </a:cubicBezTo>
                <a:cubicBezTo>
                  <a:pt x="1223750" y="1958454"/>
                  <a:pt x="1173707" y="2022143"/>
                  <a:pt x="1241946" y="1965277"/>
                </a:cubicBezTo>
                <a:cubicBezTo>
                  <a:pt x="1256773" y="1952921"/>
                  <a:pt x="1267654" y="1936183"/>
                  <a:pt x="1282889" y="1924334"/>
                </a:cubicBezTo>
                <a:cubicBezTo>
                  <a:pt x="1308784" y="1904194"/>
                  <a:pt x="1341579" y="1892940"/>
                  <a:pt x="1364776" y="1869743"/>
                </a:cubicBezTo>
                <a:cubicBezTo>
                  <a:pt x="1417317" y="1817202"/>
                  <a:pt x="1389660" y="1839506"/>
                  <a:pt x="1446662" y="1801504"/>
                </a:cubicBezTo>
                <a:cubicBezTo>
                  <a:pt x="1497097" y="1725854"/>
                  <a:pt x="1445102" y="1785690"/>
                  <a:pt x="1514901" y="1746913"/>
                </a:cubicBezTo>
                <a:cubicBezTo>
                  <a:pt x="1543578" y="1730981"/>
                  <a:pt x="1569492" y="1710519"/>
                  <a:pt x="1596788" y="1692322"/>
                </a:cubicBezTo>
                <a:cubicBezTo>
                  <a:pt x="1610436" y="1683224"/>
                  <a:pt x="1622170" y="1670214"/>
                  <a:pt x="1637731" y="1665027"/>
                </a:cubicBezTo>
                <a:cubicBezTo>
                  <a:pt x="1651379" y="1660478"/>
                  <a:pt x="1666098" y="1658365"/>
                  <a:pt x="1678674" y="1651379"/>
                </a:cubicBezTo>
                <a:cubicBezTo>
                  <a:pt x="1707351" y="1635447"/>
                  <a:pt x="1733265" y="1614985"/>
                  <a:pt x="1760561" y="1596788"/>
                </a:cubicBezTo>
                <a:cubicBezTo>
                  <a:pt x="1774209" y="1587689"/>
                  <a:pt x="1785943" y="1574679"/>
                  <a:pt x="1801504" y="1569492"/>
                </a:cubicBezTo>
                <a:lnTo>
                  <a:pt x="1842448" y="1555845"/>
                </a:lnTo>
                <a:cubicBezTo>
                  <a:pt x="1856096" y="1546746"/>
                  <a:pt x="1868720" y="1535885"/>
                  <a:pt x="1883391" y="1528549"/>
                </a:cubicBezTo>
                <a:cubicBezTo>
                  <a:pt x="1896258" y="1522115"/>
                  <a:pt x="1913100" y="1523888"/>
                  <a:pt x="1924334" y="1514901"/>
                </a:cubicBezTo>
                <a:cubicBezTo>
                  <a:pt x="1937142" y="1504654"/>
                  <a:pt x="1938822" y="1484205"/>
                  <a:pt x="1951630" y="1473958"/>
                </a:cubicBezTo>
                <a:cubicBezTo>
                  <a:pt x="1962864" y="1464971"/>
                  <a:pt x="1979997" y="1467296"/>
                  <a:pt x="1992573" y="1460310"/>
                </a:cubicBezTo>
                <a:cubicBezTo>
                  <a:pt x="2133355" y="1382097"/>
                  <a:pt x="2022758" y="1422953"/>
                  <a:pt x="2115403" y="1392071"/>
                </a:cubicBezTo>
                <a:cubicBezTo>
                  <a:pt x="2129051" y="1378423"/>
                  <a:pt x="2143990" y="1365955"/>
                  <a:pt x="2156346" y="1351128"/>
                </a:cubicBezTo>
                <a:cubicBezTo>
                  <a:pt x="2166847" y="1338527"/>
                  <a:pt x="2171298" y="1320986"/>
                  <a:pt x="2183642" y="1310185"/>
                </a:cubicBezTo>
                <a:cubicBezTo>
                  <a:pt x="2208330" y="1288583"/>
                  <a:pt x="2242331" y="1278791"/>
                  <a:pt x="2265528" y="1255594"/>
                </a:cubicBezTo>
                <a:cubicBezTo>
                  <a:pt x="2316644" y="1204478"/>
                  <a:pt x="2288161" y="1220754"/>
                  <a:pt x="2347415" y="1201003"/>
                </a:cubicBezTo>
                <a:cubicBezTo>
                  <a:pt x="2356513" y="1187355"/>
                  <a:pt x="2364209" y="1172660"/>
                  <a:pt x="2374710" y="1160059"/>
                </a:cubicBezTo>
                <a:cubicBezTo>
                  <a:pt x="2401883" y="1127451"/>
                  <a:pt x="2462427" y="1076230"/>
                  <a:pt x="2497540" y="1064525"/>
                </a:cubicBezTo>
                <a:lnTo>
                  <a:pt x="2538483" y="1050877"/>
                </a:lnTo>
                <a:cubicBezTo>
                  <a:pt x="2547582" y="1037229"/>
                  <a:pt x="2554181" y="1021532"/>
                  <a:pt x="2565779" y="1009934"/>
                </a:cubicBezTo>
                <a:cubicBezTo>
                  <a:pt x="2577377" y="998336"/>
                  <a:pt x="2596476" y="995447"/>
                  <a:pt x="2606722" y="982639"/>
                </a:cubicBezTo>
                <a:cubicBezTo>
                  <a:pt x="2615709" y="971405"/>
                  <a:pt x="2613383" y="954271"/>
                  <a:pt x="2620370" y="941695"/>
                </a:cubicBezTo>
                <a:cubicBezTo>
                  <a:pt x="2667200" y="857401"/>
                  <a:pt x="2656096" y="872386"/>
                  <a:pt x="2715904" y="832513"/>
                </a:cubicBezTo>
                <a:cubicBezTo>
                  <a:pt x="2724895" y="805541"/>
                  <a:pt x="2732796" y="769869"/>
                  <a:pt x="2756848" y="750627"/>
                </a:cubicBezTo>
                <a:cubicBezTo>
                  <a:pt x="2768082" y="741640"/>
                  <a:pt x="2784924" y="743413"/>
                  <a:pt x="2797791" y="736979"/>
                </a:cubicBezTo>
                <a:cubicBezTo>
                  <a:pt x="2812462" y="729643"/>
                  <a:pt x="2825086" y="718782"/>
                  <a:pt x="2838734" y="709683"/>
                </a:cubicBezTo>
                <a:cubicBezTo>
                  <a:pt x="2847833" y="696035"/>
                  <a:pt x="2854432" y="680338"/>
                  <a:pt x="2866030" y="668740"/>
                </a:cubicBezTo>
                <a:cubicBezTo>
                  <a:pt x="2877628" y="657142"/>
                  <a:pt x="2892302" y="648780"/>
                  <a:pt x="2906973" y="641445"/>
                </a:cubicBezTo>
                <a:cubicBezTo>
                  <a:pt x="2919840" y="635011"/>
                  <a:pt x="2933584" y="629043"/>
                  <a:pt x="2947916" y="627797"/>
                </a:cubicBezTo>
                <a:cubicBezTo>
                  <a:pt x="3038672" y="619905"/>
                  <a:pt x="3129886" y="618698"/>
                  <a:pt x="3220871" y="614149"/>
                </a:cubicBezTo>
                <a:cubicBezTo>
                  <a:pt x="3359029" y="568096"/>
                  <a:pt x="3274071" y="589060"/>
                  <a:pt x="3480179" y="573206"/>
                </a:cubicBezTo>
                <a:cubicBezTo>
                  <a:pt x="3593187" y="535536"/>
                  <a:pt x="3538125" y="561870"/>
                  <a:pt x="3643952" y="491319"/>
                </a:cubicBezTo>
                <a:lnTo>
                  <a:pt x="3684895" y="464024"/>
                </a:lnTo>
                <a:cubicBezTo>
                  <a:pt x="3693994" y="450376"/>
                  <a:pt x="3698543" y="432179"/>
                  <a:pt x="3712191" y="423080"/>
                </a:cubicBezTo>
                <a:cubicBezTo>
                  <a:pt x="3727798" y="412676"/>
                  <a:pt x="3749542" y="416822"/>
                  <a:pt x="3766782" y="409433"/>
                </a:cubicBezTo>
                <a:cubicBezTo>
                  <a:pt x="3781858" y="402972"/>
                  <a:pt x="3793054" y="389473"/>
                  <a:pt x="3807725" y="382137"/>
                </a:cubicBezTo>
                <a:cubicBezTo>
                  <a:pt x="3820592" y="375703"/>
                  <a:pt x="3836092" y="375475"/>
                  <a:pt x="3848668" y="368489"/>
                </a:cubicBezTo>
                <a:cubicBezTo>
                  <a:pt x="3877345" y="352557"/>
                  <a:pt x="3930555" y="313898"/>
                  <a:pt x="3930555" y="313898"/>
                </a:cubicBezTo>
                <a:cubicBezTo>
                  <a:pt x="3968225" y="200890"/>
                  <a:pt x="3941891" y="255952"/>
                  <a:pt x="4012442" y="150125"/>
                </a:cubicBezTo>
                <a:lnTo>
                  <a:pt x="4039737" y="109182"/>
                </a:lnTo>
                <a:lnTo>
                  <a:pt x="4067033" y="68239"/>
                </a:lnTo>
                <a:cubicBezTo>
                  <a:pt x="4083897" y="17645"/>
                  <a:pt x="4074246" y="40162"/>
                  <a:pt x="4094328" y="0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orme libre 12"/>
          <p:cNvSpPr/>
          <p:nvPr/>
        </p:nvSpPr>
        <p:spPr>
          <a:xfrm>
            <a:off x="4572000" y="2579427"/>
            <a:ext cx="4449170" cy="1023593"/>
          </a:xfrm>
          <a:custGeom>
            <a:avLst/>
            <a:gdLst>
              <a:gd name="connsiteX0" fmla="*/ 4449170 w 4449170"/>
              <a:gd name="connsiteY0" fmla="*/ 27295 h 1023593"/>
              <a:gd name="connsiteX1" fmla="*/ 4176215 w 4449170"/>
              <a:gd name="connsiteY1" fmla="*/ 13648 h 1023593"/>
              <a:gd name="connsiteX2" fmla="*/ 4107976 w 4449170"/>
              <a:gd name="connsiteY2" fmla="*/ 0 h 1023593"/>
              <a:gd name="connsiteX3" fmla="*/ 3671248 w 4449170"/>
              <a:gd name="connsiteY3" fmla="*/ 13648 h 1023593"/>
              <a:gd name="connsiteX4" fmla="*/ 3616657 w 4449170"/>
              <a:gd name="connsiteY4" fmla="*/ 27295 h 1023593"/>
              <a:gd name="connsiteX5" fmla="*/ 3548418 w 4449170"/>
              <a:gd name="connsiteY5" fmla="*/ 40943 h 1023593"/>
              <a:gd name="connsiteX6" fmla="*/ 3521122 w 4449170"/>
              <a:gd name="connsiteY6" fmla="*/ 81886 h 1023593"/>
              <a:gd name="connsiteX7" fmla="*/ 3480179 w 4449170"/>
              <a:gd name="connsiteY7" fmla="*/ 95534 h 1023593"/>
              <a:gd name="connsiteX8" fmla="*/ 3466531 w 4449170"/>
              <a:gd name="connsiteY8" fmla="*/ 136477 h 1023593"/>
              <a:gd name="connsiteX9" fmla="*/ 3384645 w 4449170"/>
              <a:gd name="connsiteY9" fmla="*/ 163773 h 1023593"/>
              <a:gd name="connsiteX10" fmla="*/ 3330054 w 4449170"/>
              <a:gd name="connsiteY10" fmla="*/ 177421 h 1023593"/>
              <a:gd name="connsiteX11" fmla="*/ 3220872 w 4449170"/>
              <a:gd name="connsiteY11" fmla="*/ 204716 h 1023593"/>
              <a:gd name="connsiteX12" fmla="*/ 2934269 w 4449170"/>
              <a:gd name="connsiteY12" fmla="*/ 218364 h 1023593"/>
              <a:gd name="connsiteX13" fmla="*/ 2770496 w 4449170"/>
              <a:gd name="connsiteY13" fmla="*/ 245660 h 1023593"/>
              <a:gd name="connsiteX14" fmla="*/ 2729552 w 4449170"/>
              <a:gd name="connsiteY14" fmla="*/ 259307 h 1023593"/>
              <a:gd name="connsiteX15" fmla="*/ 2674961 w 4449170"/>
              <a:gd name="connsiteY15" fmla="*/ 272955 h 1023593"/>
              <a:gd name="connsiteX16" fmla="*/ 2634018 w 4449170"/>
              <a:gd name="connsiteY16" fmla="*/ 286603 h 1023593"/>
              <a:gd name="connsiteX17" fmla="*/ 2538484 w 4449170"/>
              <a:gd name="connsiteY17" fmla="*/ 313898 h 1023593"/>
              <a:gd name="connsiteX18" fmla="*/ 2497540 w 4449170"/>
              <a:gd name="connsiteY18" fmla="*/ 341194 h 1023593"/>
              <a:gd name="connsiteX19" fmla="*/ 2456597 w 4449170"/>
              <a:gd name="connsiteY19" fmla="*/ 354842 h 1023593"/>
              <a:gd name="connsiteX20" fmla="*/ 2429301 w 4449170"/>
              <a:gd name="connsiteY20" fmla="*/ 395785 h 1023593"/>
              <a:gd name="connsiteX21" fmla="*/ 2388358 w 4449170"/>
              <a:gd name="connsiteY21" fmla="*/ 409433 h 1023593"/>
              <a:gd name="connsiteX22" fmla="*/ 2347415 w 4449170"/>
              <a:gd name="connsiteY22" fmla="*/ 436728 h 1023593"/>
              <a:gd name="connsiteX23" fmla="*/ 2279176 w 4449170"/>
              <a:gd name="connsiteY23" fmla="*/ 504967 h 1023593"/>
              <a:gd name="connsiteX24" fmla="*/ 2251881 w 4449170"/>
              <a:gd name="connsiteY24" fmla="*/ 545910 h 1023593"/>
              <a:gd name="connsiteX25" fmla="*/ 2169994 w 4449170"/>
              <a:gd name="connsiteY25" fmla="*/ 586854 h 1023593"/>
              <a:gd name="connsiteX26" fmla="*/ 2129051 w 4449170"/>
              <a:gd name="connsiteY26" fmla="*/ 614149 h 1023593"/>
              <a:gd name="connsiteX27" fmla="*/ 2047164 w 4449170"/>
              <a:gd name="connsiteY27" fmla="*/ 641445 h 1023593"/>
              <a:gd name="connsiteX28" fmla="*/ 1965278 w 4449170"/>
              <a:gd name="connsiteY28" fmla="*/ 682388 h 1023593"/>
              <a:gd name="connsiteX29" fmla="*/ 1746913 w 4449170"/>
              <a:gd name="connsiteY29" fmla="*/ 709683 h 1023593"/>
              <a:gd name="connsiteX30" fmla="*/ 1542197 w 4449170"/>
              <a:gd name="connsiteY30" fmla="*/ 736979 h 1023593"/>
              <a:gd name="connsiteX31" fmla="*/ 1487606 w 4449170"/>
              <a:gd name="connsiteY31" fmla="*/ 750627 h 1023593"/>
              <a:gd name="connsiteX32" fmla="*/ 1405719 w 4449170"/>
              <a:gd name="connsiteY32" fmla="*/ 764274 h 1023593"/>
              <a:gd name="connsiteX33" fmla="*/ 1323833 w 4449170"/>
              <a:gd name="connsiteY33" fmla="*/ 791570 h 1023593"/>
              <a:gd name="connsiteX34" fmla="*/ 1282890 w 4449170"/>
              <a:gd name="connsiteY34" fmla="*/ 805218 h 1023593"/>
              <a:gd name="connsiteX35" fmla="*/ 1160060 w 4449170"/>
              <a:gd name="connsiteY35" fmla="*/ 859809 h 1023593"/>
              <a:gd name="connsiteX36" fmla="*/ 1064525 w 4449170"/>
              <a:gd name="connsiteY36" fmla="*/ 873457 h 1023593"/>
              <a:gd name="connsiteX37" fmla="*/ 928048 w 4449170"/>
              <a:gd name="connsiteY37" fmla="*/ 914400 h 1023593"/>
              <a:gd name="connsiteX38" fmla="*/ 846161 w 4449170"/>
              <a:gd name="connsiteY38" fmla="*/ 928048 h 1023593"/>
              <a:gd name="connsiteX39" fmla="*/ 805218 w 4449170"/>
              <a:gd name="connsiteY39" fmla="*/ 941695 h 1023593"/>
              <a:gd name="connsiteX40" fmla="*/ 696036 w 4449170"/>
              <a:gd name="connsiteY40" fmla="*/ 955343 h 1023593"/>
              <a:gd name="connsiteX41" fmla="*/ 600501 w 4449170"/>
              <a:gd name="connsiteY41" fmla="*/ 968991 h 1023593"/>
              <a:gd name="connsiteX42" fmla="*/ 450376 w 4449170"/>
              <a:gd name="connsiteY42" fmla="*/ 982639 h 1023593"/>
              <a:gd name="connsiteX43" fmla="*/ 245660 w 4449170"/>
              <a:gd name="connsiteY43" fmla="*/ 1009934 h 1023593"/>
              <a:gd name="connsiteX44" fmla="*/ 0 w 4449170"/>
              <a:gd name="connsiteY44" fmla="*/ 1023582 h 10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49170" h="1023593">
                <a:moveTo>
                  <a:pt x="4449170" y="27295"/>
                </a:moveTo>
                <a:cubicBezTo>
                  <a:pt x="4358185" y="22746"/>
                  <a:pt x="4267024" y="20913"/>
                  <a:pt x="4176215" y="13648"/>
                </a:cubicBezTo>
                <a:cubicBezTo>
                  <a:pt x="4153092" y="11798"/>
                  <a:pt x="4131173" y="0"/>
                  <a:pt x="4107976" y="0"/>
                </a:cubicBezTo>
                <a:cubicBezTo>
                  <a:pt x="3962329" y="0"/>
                  <a:pt x="3816824" y="9099"/>
                  <a:pt x="3671248" y="13648"/>
                </a:cubicBezTo>
                <a:cubicBezTo>
                  <a:pt x="3653051" y="18197"/>
                  <a:pt x="3634967" y="23226"/>
                  <a:pt x="3616657" y="27295"/>
                </a:cubicBezTo>
                <a:cubicBezTo>
                  <a:pt x="3594013" y="32327"/>
                  <a:pt x="3568559" y="29434"/>
                  <a:pt x="3548418" y="40943"/>
                </a:cubicBezTo>
                <a:cubicBezTo>
                  <a:pt x="3534177" y="49081"/>
                  <a:pt x="3533930" y="71639"/>
                  <a:pt x="3521122" y="81886"/>
                </a:cubicBezTo>
                <a:cubicBezTo>
                  <a:pt x="3509888" y="90873"/>
                  <a:pt x="3493827" y="90985"/>
                  <a:pt x="3480179" y="95534"/>
                </a:cubicBezTo>
                <a:cubicBezTo>
                  <a:pt x="3475630" y="109182"/>
                  <a:pt x="3478237" y="128115"/>
                  <a:pt x="3466531" y="136477"/>
                </a:cubicBezTo>
                <a:cubicBezTo>
                  <a:pt x="3443118" y="153200"/>
                  <a:pt x="3412558" y="156795"/>
                  <a:pt x="3384645" y="163773"/>
                </a:cubicBezTo>
                <a:cubicBezTo>
                  <a:pt x="3366448" y="168322"/>
                  <a:pt x="3348089" y="172268"/>
                  <a:pt x="3330054" y="177421"/>
                </a:cubicBezTo>
                <a:cubicBezTo>
                  <a:pt x="3282850" y="190908"/>
                  <a:pt x="3277828" y="200335"/>
                  <a:pt x="3220872" y="204716"/>
                </a:cubicBezTo>
                <a:cubicBezTo>
                  <a:pt x="3125511" y="212051"/>
                  <a:pt x="3029803" y="213815"/>
                  <a:pt x="2934269" y="218364"/>
                </a:cubicBezTo>
                <a:cubicBezTo>
                  <a:pt x="2838283" y="250359"/>
                  <a:pt x="2953327" y="215189"/>
                  <a:pt x="2770496" y="245660"/>
                </a:cubicBezTo>
                <a:cubicBezTo>
                  <a:pt x="2756306" y="248025"/>
                  <a:pt x="2743385" y="255355"/>
                  <a:pt x="2729552" y="259307"/>
                </a:cubicBezTo>
                <a:cubicBezTo>
                  <a:pt x="2711517" y="264460"/>
                  <a:pt x="2692996" y="267802"/>
                  <a:pt x="2674961" y="272955"/>
                </a:cubicBezTo>
                <a:cubicBezTo>
                  <a:pt x="2661129" y="276907"/>
                  <a:pt x="2647850" y="282651"/>
                  <a:pt x="2634018" y="286603"/>
                </a:cubicBezTo>
                <a:cubicBezTo>
                  <a:pt x="2514034" y="320885"/>
                  <a:pt x="2636671" y="281171"/>
                  <a:pt x="2538484" y="313898"/>
                </a:cubicBezTo>
                <a:cubicBezTo>
                  <a:pt x="2524836" y="322997"/>
                  <a:pt x="2512211" y="333858"/>
                  <a:pt x="2497540" y="341194"/>
                </a:cubicBezTo>
                <a:cubicBezTo>
                  <a:pt x="2484673" y="347628"/>
                  <a:pt x="2467831" y="345855"/>
                  <a:pt x="2456597" y="354842"/>
                </a:cubicBezTo>
                <a:cubicBezTo>
                  <a:pt x="2443789" y="365089"/>
                  <a:pt x="2442109" y="385538"/>
                  <a:pt x="2429301" y="395785"/>
                </a:cubicBezTo>
                <a:cubicBezTo>
                  <a:pt x="2418067" y="404772"/>
                  <a:pt x="2401225" y="402999"/>
                  <a:pt x="2388358" y="409433"/>
                </a:cubicBezTo>
                <a:cubicBezTo>
                  <a:pt x="2373687" y="416768"/>
                  <a:pt x="2361063" y="427630"/>
                  <a:pt x="2347415" y="436728"/>
                </a:cubicBezTo>
                <a:cubicBezTo>
                  <a:pt x="2274625" y="545914"/>
                  <a:pt x="2370162" y="413981"/>
                  <a:pt x="2279176" y="504967"/>
                </a:cubicBezTo>
                <a:cubicBezTo>
                  <a:pt x="2267578" y="516565"/>
                  <a:pt x="2263479" y="534312"/>
                  <a:pt x="2251881" y="545910"/>
                </a:cubicBezTo>
                <a:cubicBezTo>
                  <a:pt x="2212769" y="585022"/>
                  <a:pt x="2214394" y="564654"/>
                  <a:pt x="2169994" y="586854"/>
                </a:cubicBezTo>
                <a:cubicBezTo>
                  <a:pt x="2155323" y="594189"/>
                  <a:pt x="2144040" y="607487"/>
                  <a:pt x="2129051" y="614149"/>
                </a:cubicBezTo>
                <a:cubicBezTo>
                  <a:pt x="2102759" y="625834"/>
                  <a:pt x="2071104" y="625485"/>
                  <a:pt x="2047164" y="641445"/>
                </a:cubicBezTo>
                <a:cubicBezTo>
                  <a:pt x="2007137" y="668129"/>
                  <a:pt x="2010480" y="671087"/>
                  <a:pt x="1965278" y="682388"/>
                </a:cubicBezTo>
                <a:cubicBezTo>
                  <a:pt x="1884698" y="702533"/>
                  <a:pt x="1840141" y="701208"/>
                  <a:pt x="1746913" y="709683"/>
                </a:cubicBezTo>
                <a:cubicBezTo>
                  <a:pt x="1644646" y="743773"/>
                  <a:pt x="1755928" y="710262"/>
                  <a:pt x="1542197" y="736979"/>
                </a:cubicBezTo>
                <a:cubicBezTo>
                  <a:pt x="1523585" y="739306"/>
                  <a:pt x="1505999" y="746949"/>
                  <a:pt x="1487606" y="750627"/>
                </a:cubicBezTo>
                <a:cubicBezTo>
                  <a:pt x="1460471" y="756054"/>
                  <a:pt x="1433015" y="759725"/>
                  <a:pt x="1405719" y="764274"/>
                </a:cubicBezTo>
                <a:lnTo>
                  <a:pt x="1323833" y="791570"/>
                </a:lnTo>
                <a:cubicBezTo>
                  <a:pt x="1310185" y="796119"/>
                  <a:pt x="1294860" y="797238"/>
                  <a:pt x="1282890" y="805218"/>
                </a:cubicBezTo>
                <a:cubicBezTo>
                  <a:pt x="1238209" y="835004"/>
                  <a:pt x="1222069" y="850951"/>
                  <a:pt x="1160060" y="859809"/>
                </a:cubicBezTo>
                <a:lnTo>
                  <a:pt x="1064525" y="873457"/>
                </a:lnTo>
                <a:cubicBezTo>
                  <a:pt x="1012306" y="890863"/>
                  <a:pt x="979610" y="904087"/>
                  <a:pt x="928048" y="914400"/>
                </a:cubicBezTo>
                <a:cubicBezTo>
                  <a:pt x="900913" y="919827"/>
                  <a:pt x="873174" y="922045"/>
                  <a:pt x="846161" y="928048"/>
                </a:cubicBezTo>
                <a:cubicBezTo>
                  <a:pt x="832118" y="931169"/>
                  <a:pt x="819372" y="939122"/>
                  <a:pt x="805218" y="941695"/>
                </a:cubicBezTo>
                <a:cubicBezTo>
                  <a:pt x="769132" y="948256"/>
                  <a:pt x="732391" y="950496"/>
                  <a:pt x="696036" y="955343"/>
                </a:cubicBezTo>
                <a:cubicBezTo>
                  <a:pt x="664150" y="959595"/>
                  <a:pt x="632473" y="965439"/>
                  <a:pt x="600501" y="968991"/>
                </a:cubicBezTo>
                <a:cubicBezTo>
                  <a:pt x="550560" y="974540"/>
                  <a:pt x="500317" y="977090"/>
                  <a:pt x="450376" y="982639"/>
                </a:cubicBezTo>
                <a:cubicBezTo>
                  <a:pt x="340205" y="994880"/>
                  <a:pt x="362052" y="999813"/>
                  <a:pt x="245660" y="1009934"/>
                </a:cubicBezTo>
                <a:cubicBezTo>
                  <a:pt x="78270" y="1024490"/>
                  <a:pt x="99167" y="1023582"/>
                  <a:pt x="0" y="1023582"/>
                </a:cubicBezTo>
              </a:path>
            </a:pathLst>
          </a:cu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3347864" y="123848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</a:rPr>
              <a:t>Stierbecq</a:t>
            </a:r>
            <a:endParaRPr lang="fr-BE" sz="2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948264" y="1772816"/>
            <a:ext cx="1835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Nouvelle maison </a:t>
            </a:r>
            <a:br>
              <a:rPr lang="fr-BE" b="1" dirty="0" smtClean="0">
                <a:solidFill>
                  <a:schemeClr val="bg1"/>
                </a:solidFill>
              </a:rPr>
            </a:br>
            <a:r>
              <a:rPr lang="fr-BE" b="1" dirty="0" smtClean="0">
                <a:solidFill>
                  <a:schemeClr val="bg1"/>
                </a:solidFill>
              </a:rPr>
              <a:t>de repos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122830" y="1965278"/>
            <a:ext cx="4271749" cy="1610435"/>
          </a:xfrm>
          <a:custGeom>
            <a:avLst/>
            <a:gdLst>
              <a:gd name="connsiteX0" fmla="*/ 4271749 w 4271749"/>
              <a:gd name="connsiteY0" fmla="*/ 1610435 h 1610435"/>
              <a:gd name="connsiteX1" fmla="*/ 3807725 w 4271749"/>
              <a:gd name="connsiteY1" fmla="*/ 1555844 h 1610435"/>
              <a:gd name="connsiteX2" fmla="*/ 3753134 w 4271749"/>
              <a:gd name="connsiteY2" fmla="*/ 1542197 h 1610435"/>
              <a:gd name="connsiteX3" fmla="*/ 3562066 w 4271749"/>
              <a:gd name="connsiteY3" fmla="*/ 1514901 h 1610435"/>
              <a:gd name="connsiteX4" fmla="*/ 3480179 w 4271749"/>
              <a:gd name="connsiteY4" fmla="*/ 1487606 h 1610435"/>
              <a:gd name="connsiteX5" fmla="*/ 3439236 w 4271749"/>
              <a:gd name="connsiteY5" fmla="*/ 1473958 h 1610435"/>
              <a:gd name="connsiteX6" fmla="*/ 3384645 w 4271749"/>
              <a:gd name="connsiteY6" fmla="*/ 1460310 h 1610435"/>
              <a:gd name="connsiteX7" fmla="*/ 3343701 w 4271749"/>
              <a:gd name="connsiteY7" fmla="*/ 1446662 h 1610435"/>
              <a:gd name="connsiteX8" fmla="*/ 3275463 w 4271749"/>
              <a:gd name="connsiteY8" fmla="*/ 1433015 h 1610435"/>
              <a:gd name="connsiteX9" fmla="*/ 3166280 w 4271749"/>
              <a:gd name="connsiteY9" fmla="*/ 1405719 h 1610435"/>
              <a:gd name="connsiteX10" fmla="*/ 3070746 w 4271749"/>
              <a:gd name="connsiteY10" fmla="*/ 1378423 h 1610435"/>
              <a:gd name="connsiteX11" fmla="*/ 3029803 w 4271749"/>
              <a:gd name="connsiteY11" fmla="*/ 1351128 h 1610435"/>
              <a:gd name="connsiteX12" fmla="*/ 2947916 w 4271749"/>
              <a:gd name="connsiteY12" fmla="*/ 1323832 h 1610435"/>
              <a:gd name="connsiteX13" fmla="*/ 2784143 w 4271749"/>
              <a:gd name="connsiteY13" fmla="*/ 1269241 h 1610435"/>
              <a:gd name="connsiteX14" fmla="*/ 2661313 w 4271749"/>
              <a:gd name="connsiteY14" fmla="*/ 1228298 h 1610435"/>
              <a:gd name="connsiteX15" fmla="*/ 2620370 w 4271749"/>
              <a:gd name="connsiteY15" fmla="*/ 1214650 h 1610435"/>
              <a:gd name="connsiteX16" fmla="*/ 2579427 w 4271749"/>
              <a:gd name="connsiteY16" fmla="*/ 1201003 h 1610435"/>
              <a:gd name="connsiteX17" fmla="*/ 2538483 w 4271749"/>
              <a:gd name="connsiteY17" fmla="*/ 1173707 h 1610435"/>
              <a:gd name="connsiteX18" fmla="*/ 2456597 w 4271749"/>
              <a:gd name="connsiteY18" fmla="*/ 1146412 h 1610435"/>
              <a:gd name="connsiteX19" fmla="*/ 2374710 w 4271749"/>
              <a:gd name="connsiteY19" fmla="*/ 1105468 h 1610435"/>
              <a:gd name="connsiteX20" fmla="*/ 2292824 w 4271749"/>
              <a:gd name="connsiteY20" fmla="*/ 1050877 h 1610435"/>
              <a:gd name="connsiteX21" fmla="*/ 2238233 w 4271749"/>
              <a:gd name="connsiteY21" fmla="*/ 1037229 h 1610435"/>
              <a:gd name="connsiteX22" fmla="*/ 2156346 w 4271749"/>
              <a:gd name="connsiteY22" fmla="*/ 1009934 h 1610435"/>
              <a:gd name="connsiteX23" fmla="*/ 2019869 w 4271749"/>
              <a:gd name="connsiteY23" fmla="*/ 996286 h 1610435"/>
              <a:gd name="connsiteX24" fmla="*/ 1897039 w 4271749"/>
              <a:gd name="connsiteY24" fmla="*/ 982638 h 1610435"/>
              <a:gd name="connsiteX25" fmla="*/ 1624083 w 4271749"/>
              <a:gd name="connsiteY25" fmla="*/ 968991 h 1610435"/>
              <a:gd name="connsiteX26" fmla="*/ 1528549 w 4271749"/>
              <a:gd name="connsiteY26" fmla="*/ 955343 h 1610435"/>
              <a:gd name="connsiteX27" fmla="*/ 1419367 w 4271749"/>
              <a:gd name="connsiteY27" fmla="*/ 928047 h 1610435"/>
              <a:gd name="connsiteX28" fmla="*/ 928048 w 4271749"/>
              <a:gd name="connsiteY28" fmla="*/ 900752 h 1610435"/>
              <a:gd name="connsiteX29" fmla="*/ 928048 w 4271749"/>
              <a:gd name="connsiteY29" fmla="*/ 764274 h 1610435"/>
              <a:gd name="connsiteX30" fmla="*/ 968991 w 4271749"/>
              <a:gd name="connsiteY30" fmla="*/ 750626 h 1610435"/>
              <a:gd name="connsiteX31" fmla="*/ 1105469 w 4271749"/>
              <a:gd name="connsiteY31" fmla="*/ 709683 h 1610435"/>
              <a:gd name="connsiteX32" fmla="*/ 1228298 w 4271749"/>
              <a:gd name="connsiteY32" fmla="*/ 668740 h 1610435"/>
              <a:gd name="connsiteX33" fmla="*/ 1269242 w 4271749"/>
              <a:gd name="connsiteY33" fmla="*/ 655092 h 1610435"/>
              <a:gd name="connsiteX34" fmla="*/ 1310185 w 4271749"/>
              <a:gd name="connsiteY34" fmla="*/ 627797 h 1610435"/>
              <a:gd name="connsiteX35" fmla="*/ 1392071 w 4271749"/>
              <a:gd name="connsiteY35" fmla="*/ 600501 h 1610435"/>
              <a:gd name="connsiteX36" fmla="*/ 1433015 w 4271749"/>
              <a:gd name="connsiteY36" fmla="*/ 586853 h 1610435"/>
              <a:gd name="connsiteX37" fmla="*/ 1514901 w 4271749"/>
              <a:gd name="connsiteY37" fmla="*/ 545910 h 1610435"/>
              <a:gd name="connsiteX38" fmla="*/ 1555845 w 4271749"/>
              <a:gd name="connsiteY38" fmla="*/ 504967 h 1610435"/>
              <a:gd name="connsiteX39" fmla="*/ 1637731 w 4271749"/>
              <a:gd name="connsiteY39" fmla="*/ 477671 h 1610435"/>
              <a:gd name="connsiteX40" fmla="*/ 1678674 w 4271749"/>
              <a:gd name="connsiteY40" fmla="*/ 464023 h 1610435"/>
              <a:gd name="connsiteX41" fmla="*/ 1760561 w 4271749"/>
              <a:gd name="connsiteY41" fmla="*/ 409432 h 1610435"/>
              <a:gd name="connsiteX42" fmla="*/ 1787857 w 4271749"/>
              <a:gd name="connsiteY42" fmla="*/ 368489 h 1610435"/>
              <a:gd name="connsiteX43" fmla="*/ 1801504 w 4271749"/>
              <a:gd name="connsiteY43" fmla="*/ 313898 h 1610435"/>
              <a:gd name="connsiteX44" fmla="*/ 1815152 w 4271749"/>
              <a:gd name="connsiteY44" fmla="*/ 272955 h 1610435"/>
              <a:gd name="connsiteX45" fmla="*/ 1787857 w 4271749"/>
              <a:gd name="connsiteY45" fmla="*/ 232012 h 1610435"/>
              <a:gd name="connsiteX46" fmla="*/ 1733266 w 4271749"/>
              <a:gd name="connsiteY46" fmla="*/ 218364 h 1610435"/>
              <a:gd name="connsiteX47" fmla="*/ 1637731 w 4271749"/>
              <a:gd name="connsiteY47" fmla="*/ 191068 h 1610435"/>
              <a:gd name="connsiteX48" fmla="*/ 1364776 w 4271749"/>
              <a:gd name="connsiteY48" fmla="*/ 177421 h 1610435"/>
              <a:gd name="connsiteX49" fmla="*/ 818866 w 4271749"/>
              <a:gd name="connsiteY49" fmla="*/ 177421 h 1610435"/>
              <a:gd name="connsiteX50" fmla="*/ 805218 w 4271749"/>
              <a:gd name="connsiteY50" fmla="*/ 95534 h 1610435"/>
              <a:gd name="connsiteX51" fmla="*/ 764274 w 4271749"/>
              <a:gd name="connsiteY51" fmla="*/ 81886 h 1610435"/>
              <a:gd name="connsiteX52" fmla="*/ 641445 w 4271749"/>
              <a:gd name="connsiteY52" fmla="*/ 27295 h 1610435"/>
              <a:gd name="connsiteX53" fmla="*/ 232012 w 4271749"/>
              <a:gd name="connsiteY53" fmla="*/ 13647 h 1610435"/>
              <a:gd name="connsiteX54" fmla="*/ 68239 w 4271749"/>
              <a:gd name="connsiteY54" fmla="*/ 0 h 1610435"/>
              <a:gd name="connsiteX55" fmla="*/ 13648 w 4271749"/>
              <a:gd name="connsiteY55" fmla="*/ 13647 h 1610435"/>
              <a:gd name="connsiteX56" fmla="*/ 0 w 4271749"/>
              <a:gd name="connsiteY56" fmla="*/ 13647 h 161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271749" h="1610435">
                <a:moveTo>
                  <a:pt x="4271749" y="1610435"/>
                </a:moveTo>
                <a:cubicBezTo>
                  <a:pt x="4086205" y="1499110"/>
                  <a:pt x="4250472" y="1582677"/>
                  <a:pt x="3807725" y="1555844"/>
                </a:cubicBezTo>
                <a:cubicBezTo>
                  <a:pt x="3789002" y="1554709"/>
                  <a:pt x="3771673" y="1545049"/>
                  <a:pt x="3753134" y="1542197"/>
                </a:cubicBezTo>
                <a:cubicBezTo>
                  <a:pt x="3672825" y="1529842"/>
                  <a:pt x="3633774" y="1534458"/>
                  <a:pt x="3562066" y="1514901"/>
                </a:cubicBezTo>
                <a:cubicBezTo>
                  <a:pt x="3534308" y="1507331"/>
                  <a:pt x="3507475" y="1496704"/>
                  <a:pt x="3480179" y="1487606"/>
                </a:cubicBezTo>
                <a:cubicBezTo>
                  <a:pt x="3466531" y="1483057"/>
                  <a:pt x="3453192" y="1477447"/>
                  <a:pt x="3439236" y="1473958"/>
                </a:cubicBezTo>
                <a:cubicBezTo>
                  <a:pt x="3421039" y="1469409"/>
                  <a:pt x="3402680" y="1465463"/>
                  <a:pt x="3384645" y="1460310"/>
                </a:cubicBezTo>
                <a:cubicBezTo>
                  <a:pt x="3370812" y="1456358"/>
                  <a:pt x="3357658" y="1450151"/>
                  <a:pt x="3343701" y="1446662"/>
                </a:cubicBezTo>
                <a:cubicBezTo>
                  <a:pt x="3321197" y="1441036"/>
                  <a:pt x="3298065" y="1438231"/>
                  <a:pt x="3275463" y="1433015"/>
                </a:cubicBezTo>
                <a:cubicBezTo>
                  <a:pt x="3238909" y="1424580"/>
                  <a:pt x="3202674" y="1414818"/>
                  <a:pt x="3166280" y="1405719"/>
                </a:cubicBezTo>
                <a:cubicBezTo>
                  <a:pt x="3148788" y="1401346"/>
                  <a:pt x="3090326" y="1388213"/>
                  <a:pt x="3070746" y="1378423"/>
                </a:cubicBezTo>
                <a:cubicBezTo>
                  <a:pt x="3056075" y="1371088"/>
                  <a:pt x="3044792" y="1357790"/>
                  <a:pt x="3029803" y="1351128"/>
                </a:cubicBezTo>
                <a:cubicBezTo>
                  <a:pt x="3003511" y="1339443"/>
                  <a:pt x="2975212" y="1332930"/>
                  <a:pt x="2947916" y="1323832"/>
                </a:cubicBezTo>
                <a:lnTo>
                  <a:pt x="2784143" y="1269241"/>
                </a:lnTo>
                <a:lnTo>
                  <a:pt x="2661313" y="1228298"/>
                </a:lnTo>
                <a:lnTo>
                  <a:pt x="2620370" y="1214650"/>
                </a:lnTo>
                <a:lnTo>
                  <a:pt x="2579427" y="1201003"/>
                </a:lnTo>
                <a:cubicBezTo>
                  <a:pt x="2565779" y="1191904"/>
                  <a:pt x="2553472" y="1180369"/>
                  <a:pt x="2538483" y="1173707"/>
                </a:cubicBezTo>
                <a:cubicBezTo>
                  <a:pt x="2512191" y="1162022"/>
                  <a:pt x="2456597" y="1146412"/>
                  <a:pt x="2456597" y="1146412"/>
                </a:cubicBezTo>
                <a:cubicBezTo>
                  <a:pt x="2274853" y="1025246"/>
                  <a:pt x="2544209" y="1199634"/>
                  <a:pt x="2374710" y="1105468"/>
                </a:cubicBezTo>
                <a:cubicBezTo>
                  <a:pt x="2346033" y="1089536"/>
                  <a:pt x="2324649" y="1058834"/>
                  <a:pt x="2292824" y="1050877"/>
                </a:cubicBezTo>
                <a:cubicBezTo>
                  <a:pt x="2274627" y="1046328"/>
                  <a:pt x="2256199" y="1042619"/>
                  <a:pt x="2238233" y="1037229"/>
                </a:cubicBezTo>
                <a:cubicBezTo>
                  <a:pt x="2210674" y="1028961"/>
                  <a:pt x="2184975" y="1012797"/>
                  <a:pt x="2156346" y="1009934"/>
                </a:cubicBezTo>
                <a:lnTo>
                  <a:pt x="2019869" y="996286"/>
                </a:lnTo>
                <a:cubicBezTo>
                  <a:pt x="1978900" y="991973"/>
                  <a:pt x="1938137" y="985472"/>
                  <a:pt x="1897039" y="982638"/>
                </a:cubicBezTo>
                <a:cubicBezTo>
                  <a:pt x="1806156" y="976370"/>
                  <a:pt x="1715068" y="973540"/>
                  <a:pt x="1624083" y="968991"/>
                </a:cubicBezTo>
                <a:cubicBezTo>
                  <a:pt x="1592238" y="964442"/>
                  <a:pt x="1560092" y="961652"/>
                  <a:pt x="1528549" y="955343"/>
                </a:cubicBezTo>
                <a:cubicBezTo>
                  <a:pt x="1450490" y="939731"/>
                  <a:pt x="1526076" y="935855"/>
                  <a:pt x="1419367" y="928047"/>
                </a:cubicBezTo>
                <a:cubicBezTo>
                  <a:pt x="1255779" y="916077"/>
                  <a:pt x="928048" y="900752"/>
                  <a:pt x="928048" y="900752"/>
                </a:cubicBezTo>
                <a:cubicBezTo>
                  <a:pt x="916071" y="852845"/>
                  <a:pt x="898950" y="815197"/>
                  <a:pt x="928048" y="764274"/>
                </a:cubicBezTo>
                <a:cubicBezTo>
                  <a:pt x="935185" y="751783"/>
                  <a:pt x="955159" y="754578"/>
                  <a:pt x="968991" y="750626"/>
                </a:cubicBezTo>
                <a:cubicBezTo>
                  <a:pt x="1113375" y="709374"/>
                  <a:pt x="910868" y="774551"/>
                  <a:pt x="1105469" y="709683"/>
                </a:cubicBezTo>
                <a:lnTo>
                  <a:pt x="1228298" y="668740"/>
                </a:lnTo>
                <a:cubicBezTo>
                  <a:pt x="1241946" y="664191"/>
                  <a:pt x="1257272" y="663072"/>
                  <a:pt x="1269242" y="655092"/>
                </a:cubicBezTo>
                <a:cubicBezTo>
                  <a:pt x="1282890" y="645994"/>
                  <a:pt x="1295196" y="634459"/>
                  <a:pt x="1310185" y="627797"/>
                </a:cubicBezTo>
                <a:cubicBezTo>
                  <a:pt x="1336477" y="616112"/>
                  <a:pt x="1364776" y="609600"/>
                  <a:pt x="1392071" y="600501"/>
                </a:cubicBezTo>
                <a:cubicBezTo>
                  <a:pt x="1405719" y="595952"/>
                  <a:pt x="1421045" y="594833"/>
                  <a:pt x="1433015" y="586853"/>
                </a:cubicBezTo>
                <a:cubicBezTo>
                  <a:pt x="1485928" y="551578"/>
                  <a:pt x="1458397" y="564745"/>
                  <a:pt x="1514901" y="545910"/>
                </a:cubicBezTo>
                <a:cubicBezTo>
                  <a:pt x="1528549" y="532262"/>
                  <a:pt x="1538973" y="514340"/>
                  <a:pt x="1555845" y="504967"/>
                </a:cubicBezTo>
                <a:cubicBezTo>
                  <a:pt x="1580996" y="490994"/>
                  <a:pt x="1610436" y="486770"/>
                  <a:pt x="1637731" y="477671"/>
                </a:cubicBezTo>
                <a:cubicBezTo>
                  <a:pt x="1651379" y="473122"/>
                  <a:pt x="1666704" y="472003"/>
                  <a:pt x="1678674" y="464023"/>
                </a:cubicBezTo>
                <a:lnTo>
                  <a:pt x="1760561" y="409432"/>
                </a:lnTo>
                <a:cubicBezTo>
                  <a:pt x="1769660" y="395784"/>
                  <a:pt x="1781396" y="383565"/>
                  <a:pt x="1787857" y="368489"/>
                </a:cubicBezTo>
                <a:cubicBezTo>
                  <a:pt x="1795246" y="351249"/>
                  <a:pt x="1796351" y="331933"/>
                  <a:pt x="1801504" y="313898"/>
                </a:cubicBezTo>
                <a:cubicBezTo>
                  <a:pt x="1805456" y="300066"/>
                  <a:pt x="1810603" y="286603"/>
                  <a:pt x="1815152" y="272955"/>
                </a:cubicBezTo>
                <a:cubicBezTo>
                  <a:pt x="1806054" y="259307"/>
                  <a:pt x="1801505" y="241110"/>
                  <a:pt x="1787857" y="232012"/>
                </a:cubicBezTo>
                <a:cubicBezTo>
                  <a:pt x="1772250" y="221607"/>
                  <a:pt x="1751301" y="223517"/>
                  <a:pt x="1733266" y="218364"/>
                </a:cubicBezTo>
                <a:cubicBezTo>
                  <a:pt x="1704005" y="210004"/>
                  <a:pt x="1667845" y="193577"/>
                  <a:pt x="1637731" y="191068"/>
                </a:cubicBezTo>
                <a:cubicBezTo>
                  <a:pt x="1546947" y="183503"/>
                  <a:pt x="1455761" y="181970"/>
                  <a:pt x="1364776" y="177421"/>
                </a:cubicBezTo>
                <a:cubicBezTo>
                  <a:pt x="1269839" y="182168"/>
                  <a:pt x="913803" y="209066"/>
                  <a:pt x="818866" y="177421"/>
                </a:cubicBezTo>
                <a:cubicBezTo>
                  <a:pt x="792614" y="168670"/>
                  <a:pt x="818947" y="119560"/>
                  <a:pt x="805218" y="95534"/>
                </a:cubicBezTo>
                <a:cubicBezTo>
                  <a:pt x="798080" y="83043"/>
                  <a:pt x="777141" y="88320"/>
                  <a:pt x="764274" y="81886"/>
                </a:cubicBezTo>
                <a:cubicBezTo>
                  <a:pt x="711933" y="55716"/>
                  <a:pt x="716892" y="29810"/>
                  <a:pt x="641445" y="27295"/>
                </a:cubicBezTo>
                <a:lnTo>
                  <a:pt x="232012" y="13647"/>
                </a:lnTo>
                <a:cubicBezTo>
                  <a:pt x="177421" y="9098"/>
                  <a:pt x="123019" y="0"/>
                  <a:pt x="68239" y="0"/>
                </a:cubicBezTo>
                <a:cubicBezTo>
                  <a:pt x="49482" y="0"/>
                  <a:pt x="32041" y="9969"/>
                  <a:pt x="13648" y="13647"/>
                </a:cubicBezTo>
                <a:cubicBezTo>
                  <a:pt x="9187" y="14539"/>
                  <a:pt x="4549" y="13647"/>
                  <a:pt x="0" y="13647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987033" y="2256261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rgbClr val="0000FF"/>
                </a:solidFill>
              </a:rPr>
              <a:t>Senne</a:t>
            </a:r>
            <a:endParaRPr lang="fr-BE" sz="3600" b="1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1203" y="5975702"/>
            <a:ext cx="140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err="1" smtClean="0">
                <a:solidFill>
                  <a:srgbClr val="00FFCC"/>
                </a:solidFill>
              </a:rPr>
              <a:t>Coeurcq</a:t>
            </a:r>
            <a:endParaRPr lang="fr-BE" sz="2800" b="1" dirty="0">
              <a:solidFill>
                <a:srgbClr val="00FFCC"/>
              </a:solidFill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5408218" y="3789040"/>
            <a:ext cx="2442715" cy="652471"/>
          </a:xfrm>
          <a:prstGeom prst="wedgeEllipseCallou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C00000"/>
                </a:solidFill>
              </a:rPr>
              <a:t>Centre Culturel</a:t>
            </a:r>
            <a:endParaRPr lang="fr-BE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-1380000">
            <a:off x="3541459" y="3671444"/>
            <a:ext cx="321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Boulevard G. Deryck</a:t>
            </a:r>
            <a:endParaRPr lang="fr-B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866"/>
            <a:ext cx="9144000" cy="523813"/>
          </a:xfrm>
        </p:spPr>
        <p:txBody>
          <a:bodyPr>
            <a:noAutofit/>
          </a:bodyPr>
          <a:lstStyle/>
          <a:p>
            <a:r>
              <a:rPr lang="fr-BE" sz="2800" dirty="0" smtClean="0"/>
              <a:t>Centre culturel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9"/>
            <a:ext cx="9144000" cy="6260212"/>
          </a:xfrm>
        </p:spPr>
      </p:pic>
    </p:spTree>
    <p:extLst>
      <p:ext uri="{BB962C8B-B14F-4D97-AF65-F5344CB8AC3E}">
        <p14:creationId xmlns:p14="http://schemas.microsoft.com/office/powerpoint/2010/main" val="2186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Boulevard Georges Deryck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28962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16954" cy="620688"/>
          </a:xfrm>
        </p:spPr>
        <p:txBody>
          <a:bodyPr>
            <a:noAutofit/>
          </a:bodyPr>
          <a:lstStyle/>
          <a:p>
            <a:r>
              <a:rPr lang="fr-BE" sz="2800" dirty="0" smtClean="0"/>
              <a:t>Rue de la Croisette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57647" cy="6237312"/>
          </a:xfrm>
        </p:spPr>
      </p:pic>
    </p:spTree>
    <p:extLst>
      <p:ext uri="{BB962C8B-B14F-4D97-AF65-F5344CB8AC3E}">
        <p14:creationId xmlns:p14="http://schemas.microsoft.com/office/powerpoint/2010/main" val="33479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fr-BE" sz="2800" dirty="0" smtClean="0"/>
              <a:t>Après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1"/>
            <a:ext cx="9175065" cy="6309320"/>
          </a:xfrm>
        </p:spPr>
      </p:pic>
    </p:spTree>
    <p:extLst>
      <p:ext uri="{BB962C8B-B14F-4D97-AF65-F5344CB8AC3E}">
        <p14:creationId xmlns:p14="http://schemas.microsoft.com/office/powerpoint/2010/main" val="34039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Après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252520" cy="6237312"/>
          </a:xfrm>
        </p:spPr>
      </p:pic>
    </p:spTree>
    <p:extLst>
      <p:ext uri="{BB962C8B-B14F-4D97-AF65-F5344CB8AC3E}">
        <p14:creationId xmlns:p14="http://schemas.microsoft.com/office/powerpoint/2010/main" val="27314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0066"/>
          </a:xfrm>
        </p:spPr>
        <p:txBody>
          <a:bodyPr>
            <a:noAutofit/>
          </a:bodyPr>
          <a:lstStyle/>
          <a:p>
            <a:r>
              <a:rPr lang="fr-BE" sz="2800" dirty="0" smtClean="0"/>
              <a:t>Pont </a:t>
            </a:r>
            <a:r>
              <a:rPr lang="fr-BE" sz="2800" dirty="0" err="1" smtClean="0"/>
              <a:t>Scandiano</a:t>
            </a:r>
            <a:r>
              <a:rPr lang="fr-BE" sz="2800" dirty="0" smtClean="0"/>
              <a:t> – Rue de Bruxelles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  <p:sp>
        <p:nvSpPr>
          <p:cNvPr id="5" name="ZoneTexte 4"/>
          <p:cNvSpPr txBox="1"/>
          <p:nvPr/>
        </p:nvSpPr>
        <p:spPr>
          <a:xfrm>
            <a:off x="2195736" y="1964476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>
                <a:solidFill>
                  <a:schemeClr val="bg1"/>
                </a:solidFill>
              </a:rPr>
              <a:t>Stierbecq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-2160000">
            <a:off x="6272199" y="5024160"/>
            <a:ext cx="265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Rue de Bruxelles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31840" y="3645024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Pont </a:t>
            </a:r>
            <a:r>
              <a:rPr lang="fr-BE" sz="2800" b="1" dirty="0" err="1" smtClean="0">
                <a:solidFill>
                  <a:schemeClr val="bg1"/>
                </a:solidFill>
              </a:rPr>
              <a:t>Scandiano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68028" y="6054480"/>
            <a:ext cx="2089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b="1" dirty="0" smtClean="0">
                <a:solidFill>
                  <a:schemeClr val="bg1"/>
                </a:solidFill>
              </a:rPr>
              <a:t>Clinique</a:t>
            </a:r>
            <a:endParaRPr lang="fr-BE" sz="4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71800" y="2996952"/>
            <a:ext cx="408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Nouvelle maison de retraite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fr-BE" sz="2800" dirty="0" smtClean="0"/>
              <a:t>Les maisons de retraite </a:t>
            </a:r>
            <a:br>
              <a:rPr lang="fr-BE" sz="2800" dirty="0" smtClean="0"/>
            </a:br>
            <a:r>
              <a:rPr lang="fr-BE" sz="2800" dirty="0" smtClean="0"/>
              <a:t>de la rue Neuve Cour et de l’Avenue </a:t>
            </a:r>
            <a:r>
              <a:rPr lang="fr-BE" sz="2800" dirty="0" err="1" smtClean="0"/>
              <a:t>Scandiano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</p:spPr>
      </p:pic>
      <p:cxnSp>
        <p:nvCxnSpPr>
          <p:cNvPr id="5" name="Connecteur droit avec flèche 4"/>
          <p:cNvCxnSpPr/>
          <p:nvPr/>
        </p:nvCxnSpPr>
        <p:spPr>
          <a:xfrm flipH="1">
            <a:off x="3491880" y="1556792"/>
            <a:ext cx="2448272" cy="1512168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1403648" y="1556792"/>
            <a:ext cx="4536504" cy="1512168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fr-BE" dirty="0" smtClean="0"/>
              <a:t>1939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136904" cy="5256584"/>
          </a:xfrm>
        </p:spPr>
      </p:pic>
    </p:spTree>
    <p:extLst>
      <p:ext uri="{BB962C8B-B14F-4D97-AF65-F5344CB8AC3E}">
        <p14:creationId xmlns:p14="http://schemas.microsoft.com/office/powerpoint/2010/main" val="2513553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Des pensionnaires de la Résidence Neuve Cour </a:t>
            </a:r>
            <a:br>
              <a:rPr lang="fr-BE" sz="2800" dirty="0" smtClean="0"/>
            </a:br>
            <a:r>
              <a:rPr lang="fr-BE" sz="2800" dirty="0" smtClean="0"/>
              <a:t>devant être évacués</a:t>
            </a:r>
            <a:endParaRPr lang="fr-BE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50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Il faut augmenter la capacité de stockage en approfondissant cette zone naturellement inondée</a:t>
            </a:r>
            <a:endParaRPr lang="fr-FR" sz="2800" dirty="0"/>
          </a:p>
        </p:txBody>
      </p:sp>
      <p:pic>
        <p:nvPicPr>
          <p:cNvPr id="4" name="Espace réservé du contenu 3" descr="ZIT centre Tubiz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  <p:sp>
        <p:nvSpPr>
          <p:cNvPr id="5" name="ZoneTexte 4"/>
          <p:cNvSpPr txBox="1"/>
          <p:nvPr/>
        </p:nvSpPr>
        <p:spPr>
          <a:xfrm>
            <a:off x="4139952" y="27089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Eglise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79512" y="2636912"/>
            <a:ext cx="244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Nouvelle maison de retraite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259632" y="6093296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err="1" smtClean="0"/>
              <a:t>Stierbecq</a:t>
            </a:r>
            <a:endParaRPr lang="fr-BE" sz="28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fr-BE" sz="2800" dirty="0"/>
              <a:t>A</a:t>
            </a:r>
            <a:r>
              <a:rPr lang="fr-BE" sz="2800" dirty="0" smtClean="0"/>
              <a:t>venue </a:t>
            </a:r>
            <a:r>
              <a:rPr lang="fr-BE" sz="2800" dirty="0" err="1" smtClean="0"/>
              <a:t>Scandiano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  <p:sp>
        <p:nvSpPr>
          <p:cNvPr id="6" name="ZoneTexte 5"/>
          <p:cNvSpPr txBox="1"/>
          <p:nvPr/>
        </p:nvSpPr>
        <p:spPr>
          <a:xfrm>
            <a:off x="4355976" y="68354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Nouveaux bâtiments en bord de Senne</a:t>
            </a:r>
            <a:endParaRPr lang="fr-BE" sz="2400" b="1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788024" y="1483043"/>
            <a:ext cx="997394" cy="42934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792857" y="1483043"/>
            <a:ext cx="1" cy="81193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785418" y="1483043"/>
            <a:ext cx="1080120" cy="42934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5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34082"/>
          </a:xfrm>
        </p:spPr>
        <p:txBody>
          <a:bodyPr>
            <a:normAutofit/>
          </a:bodyPr>
          <a:lstStyle/>
          <a:p>
            <a:r>
              <a:rPr lang="fr-BE" sz="2800" dirty="0" smtClean="0"/>
              <a:t>Tubize-centre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  <p:sp>
        <p:nvSpPr>
          <p:cNvPr id="5" name="ZoneTexte 4"/>
          <p:cNvSpPr txBox="1"/>
          <p:nvPr/>
        </p:nvSpPr>
        <p:spPr>
          <a:xfrm>
            <a:off x="-44364" y="3284984"/>
            <a:ext cx="252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>
                <a:solidFill>
                  <a:schemeClr val="bg1"/>
                </a:solidFill>
              </a:rPr>
              <a:t>Résidences </a:t>
            </a:r>
            <a:br>
              <a:rPr lang="fr-BE" sz="3600" b="1" dirty="0" smtClean="0">
                <a:solidFill>
                  <a:schemeClr val="bg1"/>
                </a:solidFill>
              </a:rPr>
            </a:br>
            <a:r>
              <a:rPr lang="fr-BE" sz="3600" b="1" dirty="0" err="1" smtClean="0">
                <a:solidFill>
                  <a:schemeClr val="bg1"/>
                </a:solidFill>
              </a:rPr>
              <a:t>Fabelta</a:t>
            </a:r>
            <a:endParaRPr lang="fr-BE" sz="3600" b="1" dirty="0">
              <a:solidFill>
                <a:schemeClr val="bg1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-44364" y="4380931"/>
            <a:ext cx="9188363" cy="709684"/>
          </a:xfrm>
          <a:custGeom>
            <a:avLst/>
            <a:gdLst>
              <a:gd name="connsiteX0" fmla="*/ 8925635 w 8925635"/>
              <a:gd name="connsiteY0" fmla="*/ 627797 h 709684"/>
              <a:gd name="connsiteX1" fmla="*/ 8161361 w 8925635"/>
              <a:gd name="connsiteY1" fmla="*/ 641445 h 709684"/>
              <a:gd name="connsiteX2" fmla="*/ 7683689 w 8925635"/>
              <a:gd name="connsiteY2" fmla="*/ 668741 h 709684"/>
              <a:gd name="connsiteX3" fmla="*/ 7629098 w 8925635"/>
              <a:gd name="connsiteY3" fmla="*/ 682388 h 709684"/>
              <a:gd name="connsiteX4" fmla="*/ 7451677 w 8925635"/>
              <a:gd name="connsiteY4" fmla="*/ 709684 h 709684"/>
              <a:gd name="connsiteX5" fmla="*/ 6864823 w 8925635"/>
              <a:gd name="connsiteY5" fmla="*/ 696036 h 709684"/>
              <a:gd name="connsiteX6" fmla="*/ 6823880 w 8925635"/>
              <a:gd name="connsiteY6" fmla="*/ 682388 h 709684"/>
              <a:gd name="connsiteX7" fmla="*/ 6605516 w 8925635"/>
              <a:gd name="connsiteY7" fmla="*/ 668741 h 709684"/>
              <a:gd name="connsiteX8" fmla="*/ 5923128 w 8925635"/>
              <a:gd name="connsiteY8" fmla="*/ 641445 h 709684"/>
              <a:gd name="connsiteX9" fmla="*/ 5813946 w 8925635"/>
              <a:gd name="connsiteY9" fmla="*/ 614150 h 709684"/>
              <a:gd name="connsiteX10" fmla="*/ 5732059 w 8925635"/>
              <a:gd name="connsiteY10" fmla="*/ 586854 h 709684"/>
              <a:gd name="connsiteX11" fmla="*/ 5691116 w 8925635"/>
              <a:gd name="connsiteY11" fmla="*/ 559559 h 709684"/>
              <a:gd name="connsiteX12" fmla="*/ 5609229 w 8925635"/>
              <a:gd name="connsiteY12" fmla="*/ 532263 h 709684"/>
              <a:gd name="connsiteX13" fmla="*/ 5568286 w 8925635"/>
              <a:gd name="connsiteY13" fmla="*/ 518615 h 709684"/>
              <a:gd name="connsiteX14" fmla="*/ 5527343 w 8925635"/>
              <a:gd name="connsiteY14" fmla="*/ 491320 h 709684"/>
              <a:gd name="connsiteX15" fmla="*/ 5418161 w 8925635"/>
              <a:gd name="connsiteY15" fmla="*/ 395785 h 709684"/>
              <a:gd name="connsiteX16" fmla="*/ 5377217 w 8925635"/>
              <a:gd name="connsiteY16" fmla="*/ 368490 h 709684"/>
              <a:gd name="connsiteX17" fmla="*/ 5349922 w 8925635"/>
              <a:gd name="connsiteY17" fmla="*/ 327547 h 709684"/>
              <a:gd name="connsiteX18" fmla="*/ 5336274 w 8925635"/>
              <a:gd name="connsiteY18" fmla="*/ 286603 h 709684"/>
              <a:gd name="connsiteX19" fmla="*/ 5254388 w 8925635"/>
              <a:gd name="connsiteY19" fmla="*/ 245660 h 709684"/>
              <a:gd name="connsiteX20" fmla="*/ 5213444 w 8925635"/>
              <a:gd name="connsiteY20" fmla="*/ 218365 h 709684"/>
              <a:gd name="connsiteX21" fmla="*/ 5131558 w 8925635"/>
              <a:gd name="connsiteY21" fmla="*/ 191069 h 709684"/>
              <a:gd name="connsiteX22" fmla="*/ 5036023 w 8925635"/>
              <a:gd name="connsiteY22" fmla="*/ 136478 h 709684"/>
              <a:gd name="connsiteX23" fmla="*/ 4995080 w 8925635"/>
              <a:gd name="connsiteY23" fmla="*/ 95535 h 709684"/>
              <a:gd name="connsiteX24" fmla="*/ 4954137 w 8925635"/>
              <a:gd name="connsiteY24" fmla="*/ 81887 h 709684"/>
              <a:gd name="connsiteX25" fmla="*/ 4899546 w 8925635"/>
              <a:gd name="connsiteY25" fmla="*/ 54591 h 709684"/>
              <a:gd name="connsiteX26" fmla="*/ 4531056 w 8925635"/>
              <a:gd name="connsiteY26" fmla="*/ 27296 h 709684"/>
              <a:gd name="connsiteX27" fmla="*/ 3930555 w 8925635"/>
              <a:gd name="connsiteY27" fmla="*/ 0 h 709684"/>
              <a:gd name="connsiteX28" fmla="*/ 3152632 w 8925635"/>
              <a:gd name="connsiteY28" fmla="*/ 40944 h 709684"/>
              <a:gd name="connsiteX29" fmla="*/ 3111689 w 8925635"/>
              <a:gd name="connsiteY29" fmla="*/ 54591 h 709684"/>
              <a:gd name="connsiteX30" fmla="*/ 2852382 w 8925635"/>
              <a:gd name="connsiteY30" fmla="*/ 81887 h 709684"/>
              <a:gd name="connsiteX31" fmla="*/ 2634017 w 8925635"/>
              <a:gd name="connsiteY31" fmla="*/ 109182 h 709684"/>
              <a:gd name="connsiteX32" fmla="*/ 2429301 w 8925635"/>
              <a:gd name="connsiteY32" fmla="*/ 122830 h 709684"/>
              <a:gd name="connsiteX33" fmla="*/ 2306471 w 8925635"/>
              <a:gd name="connsiteY33" fmla="*/ 150126 h 709684"/>
              <a:gd name="connsiteX34" fmla="*/ 2265528 w 8925635"/>
              <a:gd name="connsiteY34" fmla="*/ 163773 h 709684"/>
              <a:gd name="connsiteX35" fmla="*/ 2210937 w 8925635"/>
              <a:gd name="connsiteY35" fmla="*/ 177421 h 709684"/>
              <a:gd name="connsiteX36" fmla="*/ 2129050 w 8925635"/>
              <a:gd name="connsiteY36" fmla="*/ 204717 h 709684"/>
              <a:gd name="connsiteX37" fmla="*/ 1937982 w 8925635"/>
              <a:gd name="connsiteY37" fmla="*/ 218365 h 709684"/>
              <a:gd name="connsiteX38" fmla="*/ 1746913 w 8925635"/>
              <a:gd name="connsiteY38" fmla="*/ 245660 h 709684"/>
              <a:gd name="connsiteX39" fmla="*/ 1665026 w 8925635"/>
              <a:gd name="connsiteY39" fmla="*/ 259308 h 709684"/>
              <a:gd name="connsiteX40" fmla="*/ 1542197 w 8925635"/>
              <a:gd name="connsiteY40" fmla="*/ 300251 h 709684"/>
              <a:gd name="connsiteX41" fmla="*/ 1501253 w 8925635"/>
              <a:gd name="connsiteY41" fmla="*/ 313899 h 709684"/>
              <a:gd name="connsiteX42" fmla="*/ 1323832 w 8925635"/>
              <a:gd name="connsiteY42" fmla="*/ 327547 h 709684"/>
              <a:gd name="connsiteX43" fmla="*/ 873456 w 8925635"/>
              <a:gd name="connsiteY43" fmla="*/ 354842 h 709684"/>
              <a:gd name="connsiteX44" fmla="*/ 586853 w 8925635"/>
              <a:gd name="connsiteY44" fmla="*/ 368490 h 709684"/>
              <a:gd name="connsiteX45" fmla="*/ 464023 w 8925635"/>
              <a:gd name="connsiteY45" fmla="*/ 382138 h 709684"/>
              <a:gd name="connsiteX46" fmla="*/ 395785 w 8925635"/>
              <a:gd name="connsiteY46" fmla="*/ 395785 h 709684"/>
              <a:gd name="connsiteX47" fmla="*/ 272955 w 8925635"/>
              <a:gd name="connsiteY47" fmla="*/ 409433 h 709684"/>
              <a:gd name="connsiteX48" fmla="*/ 109182 w 8925635"/>
              <a:gd name="connsiteY48" fmla="*/ 395785 h 709684"/>
              <a:gd name="connsiteX49" fmla="*/ 0 w 8925635"/>
              <a:gd name="connsiteY49" fmla="*/ 382138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925635" h="709684">
                <a:moveTo>
                  <a:pt x="8925635" y="627797"/>
                </a:moveTo>
                <a:lnTo>
                  <a:pt x="8161361" y="641445"/>
                </a:lnTo>
                <a:cubicBezTo>
                  <a:pt x="7853128" y="649056"/>
                  <a:pt x="7901835" y="646926"/>
                  <a:pt x="7683689" y="668741"/>
                </a:cubicBezTo>
                <a:cubicBezTo>
                  <a:pt x="7665492" y="673290"/>
                  <a:pt x="7647491" y="678710"/>
                  <a:pt x="7629098" y="682388"/>
                </a:cubicBezTo>
                <a:cubicBezTo>
                  <a:pt x="7581749" y="691858"/>
                  <a:pt x="7497570" y="703128"/>
                  <a:pt x="7451677" y="709684"/>
                </a:cubicBezTo>
                <a:cubicBezTo>
                  <a:pt x="7256059" y="705135"/>
                  <a:pt x="7060309" y="704536"/>
                  <a:pt x="6864823" y="696036"/>
                </a:cubicBezTo>
                <a:cubicBezTo>
                  <a:pt x="6850451" y="695411"/>
                  <a:pt x="6838187" y="683894"/>
                  <a:pt x="6823880" y="682388"/>
                </a:cubicBezTo>
                <a:cubicBezTo>
                  <a:pt x="6751351" y="674753"/>
                  <a:pt x="6678371" y="672053"/>
                  <a:pt x="6605516" y="668741"/>
                </a:cubicBezTo>
                <a:lnTo>
                  <a:pt x="5923128" y="641445"/>
                </a:lnTo>
                <a:cubicBezTo>
                  <a:pt x="5798901" y="600035"/>
                  <a:pt x="5995100" y="663555"/>
                  <a:pt x="5813946" y="614150"/>
                </a:cubicBezTo>
                <a:cubicBezTo>
                  <a:pt x="5786188" y="606580"/>
                  <a:pt x="5755999" y="602814"/>
                  <a:pt x="5732059" y="586854"/>
                </a:cubicBezTo>
                <a:cubicBezTo>
                  <a:pt x="5718411" y="577756"/>
                  <a:pt x="5706105" y="566221"/>
                  <a:pt x="5691116" y="559559"/>
                </a:cubicBezTo>
                <a:cubicBezTo>
                  <a:pt x="5664824" y="547874"/>
                  <a:pt x="5636525" y="541362"/>
                  <a:pt x="5609229" y="532263"/>
                </a:cubicBezTo>
                <a:cubicBezTo>
                  <a:pt x="5595581" y="527714"/>
                  <a:pt x="5580256" y="526595"/>
                  <a:pt x="5568286" y="518615"/>
                </a:cubicBezTo>
                <a:lnTo>
                  <a:pt x="5527343" y="491320"/>
                </a:lnTo>
                <a:cubicBezTo>
                  <a:pt x="5481851" y="423081"/>
                  <a:pt x="5513694" y="459473"/>
                  <a:pt x="5418161" y="395785"/>
                </a:cubicBezTo>
                <a:lnTo>
                  <a:pt x="5377217" y="368490"/>
                </a:lnTo>
                <a:cubicBezTo>
                  <a:pt x="5368119" y="354842"/>
                  <a:pt x="5357257" y="342218"/>
                  <a:pt x="5349922" y="327547"/>
                </a:cubicBezTo>
                <a:cubicBezTo>
                  <a:pt x="5343488" y="314680"/>
                  <a:pt x="5345261" y="297837"/>
                  <a:pt x="5336274" y="286603"/>
                </a:cubicBezTo>
                <a:cubicBezTo>
                  <a:pt x="5310201" y="254012"/>
                  <a:pt x="5287351" y="262142"/>
                  <a:pt x="5254388" y="245660"/>
                </a:cubicBezTo>
                <a:cubicBezTo>
                  <a:pt x="5239717" y="238325"/>
                  <a:pt x="5228433" y="225027"/>
                  <a:pt x="5213444" y="218365"/>
                </a:cubicBezTo>
                <a:cubicBezTo>
                  <a:pt x="5187152" y="206680"/>
                  <a:pt x="5155498" y="207029"/>
                  <a:pt x="5131558" y="191069"/>
                </a:cubicBezTo>
                <a:cubicBezTo>
                  <a:pt x="5073686" y="152488"/>
                  <a:pt x="5105285" y="171108"/>
                  <a:pt x="5036023" y="136478"/>
                </a:cubicBezTo>
                <a:cubicBezTo>
                  <a:pt x="5022375" y="122830"/>
                  <a:pt x="5011139" y="106241"/>
                  <a:pt x="4995080" y="95535"/>
                </a:cubicBezTo>
                <a:cubicBezTo>
                  <a:pt x="4983110" y="87555"/>
                  <a:pt x="4967360" y="87554"/>
                  <a:pt x="4954137" y="81887"/>
                </a:cubicBezTo>
                <a:cubicBezTo>
                  <a:pt x="4935437" y="73873"/>
                  <a:pt x="4918246" y="62605"/>
                  <a:pt x="4899546" y="54591"/>
                </a:cubicBezTo>
                <a:cubicBezTo>
                  <a:pt x="4790476" y="7847"/>
                  <a:pt x="4602988" y="30470"/>
                  <a:pt x="4531056" y="27296"/>
                </a:cubicBezTo>
                <a:lnTo>
                  <a:pt x="3930555" y="0"/>
                </a:lnTo>
                <a:cubicBezTo>
                  <a:pt x="3252557" y="29479"/>
                  <a:pt x="3511361" y="8332"/>
                  <a:pt x="3152632" y="40944"/>
                </a:cubicBezTo>
                <a:cubicBezTo>
                  <a:pt x="3138984" y="45493"/>
                  <a:pt x="3125732" y="51470"/>
                  <a:pt x="3111689" y="54591"/>
                </a:cubicBezTo>
                <a:cubicBezTo>
                  <a:pt x="3024970" y="73862"/>
                  <a:pt x="2942340" y="74967"/>
                  <a:pt x="2852382" y="81887"/>
                </a:cubicBezTo>
                <a:cubicBezTo>
                  <a:pt x="2747933" y="108000"/>
                  <a:pt x="2806884" y="96377"/>
                  <a:pt x="2634017" y="109182"/>
                </a:cubicBezTo>
                <a:lnTo>
                  <a:pt x="2429301" y="122830"/>
                </a:lnTo>
                <a:cubicBezTo>
                  <a:pt x="2382389" y="132213"/>
                  <a:pt x="2351449" y="137275"/>
                  <a:pt x="2306471" y="150126"/>
                </a:cubicBezTo>
                <a:cubicBezTo>
                  <a:pt x="2292639" y="154078"/>
                  <a:pt x="2279360" y="159821"/>
                  <a:pt x="2265528" y="163773"/>
                </a:cubicBezTo>
                <a:cubicBezTo>
                  <a:pt x="2247493" y="168926"/>
                  <a:pt x="2228903" y="172031"/>
                  <a:pt x="2210937" y="177421"/>
                </a:cubicBezTo>
                <a:cubicBezTo>
                  <a:pt x="2183378" y="185689"/>
                  <a:pt x="2157749" y="202667"/>
                  <a:pt x="2129050" y="204717"/>
                </a:cubicBezTo>
                <a:lnTo>
                  <a:pt x="1937982" y="218365"/>
                </a:lnTo>
                <a:cubicBezTo>
                  <a:pt x="1826305" y="246283"/>
                  <a:pt x="1933087" y="222388"/>
                  <a:pt x="1746913" y="245660"/>
                </a:cubicBezTo>
                <a:cubicBezTo>
                  <a:pt x="1719455" y="249092"/>
                  <a:pt x="1692322" y="254759"/>
                  <a:pt x="1665026" y="259308"/>
                </a:cubicBezTo>
                <a:lnTo>
                  <a:pt x="1542197" y="300251"/>
                </a:lnTo>
                <a:cubicBezTo>
                  <a:pt x="1528549" y="304800"/>
                  <a:pt x="1515597" y="312796"/>
                  <a:pt x="1501253" y="313899"/>
                </a:cubicBezTo>
                <a:lnTo>
                  <a:pt x="1323832" y="327547"/>
                </a:lnTo>
                <a:cubicBezTo>
                  <a:pt x="1128244" y="366663"/>
                  <a:pt x="1291768" y="337768"/>
                  <a:pt x="873456" y="354842"/>
                </a:cubicBezTo>
                <a:lnTo>
                  <a:pt x="586853" y="368490"/>
                </a:lnTo>
                <a:cubicBezTo>
                  <a:pt x="545910" y="373039"/>
                  <a:pt x="504804" y="376312"/>
                  <a:pt x="464023" y="382138"/>
                </a:cubicBezTo>
                <a:cubicBezTo>
                  <a:pt x="441060" y="385418"/>
                  <a:pt x="418748" y="392505"/>
                  <a:pt x="395785" y="395785"/>
                </a:cubicBezTo>
                <a:cubicBezTo>
                  <a:pt x="355004" y="401611"/>
                  <a:pt x="313898" y="404884"/>
                  <a:pt x="272955" y="409433"/>
                </a:cubicBezTo>
                <a:cubicBezTo>
                  <a:pt x="218364" y="404884"/>
                  <a:pt x="163482" y="403025"/>
                  <a:pt x="109182" y="395785"/>
                </a:cubicBezTo>
                <a:cubicBezTo>
                  <a:pt x="-47117" y="374946"/>
                  <a:pt x="230894" y="382138"/>
                  <a:pt x="0" y="382138"/>
                </a:cubicBezTo>
              </a:path>
            </a:pathLst>
          </a:cu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251520" y="473577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rgbClr val="0000FF"/>
                </a:solidFill>
              </a:rPr>
              <a:t>Senne</a:t>
            </a:r>
            <a:endParaRPr lang="fr-BE" sz="36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97853" y="702740"/>
            <a:ext cx="1690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Maison </a:t>
            </a:r>
          </a:p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communale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-3840000">
            <a:off x="2890624" y="4328975"/>
            <a:ext cx="300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 smtClean="0">
                <a:solidFill>
                  <a:schemeClr val="bg1"/>
                </a:solidFill>
              </a:rPr>
              <a:t>Rue de Bruxelles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380000">
            <a:off x="6183180" y="5840146"/>
            <a:ext cx="1892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Rue Lacroix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71198" y="745010"/>
            <a:ext cx="2243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Clinique du parc</a:t>
            </a:r>
            <a:endParaRPr lang="fr-BE" sz="2400" b="1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347864" y="1252210"/>
            <a:ext cx="739170" cy="609249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6796422" y="1206675"/>
            <a:ext cx="727906" cy="76565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5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fr-BE" sz="2800" dirty="0"/>
              <a:t>Carrefour de la rue de </a:t>
            </a:r>
            <a:r>
              <a:rPr lang="fr-BE" sz="2800" dirty="0" smtClean="0"/>
              <a:t>Bruxelles, du </a:t>
            </a:r>
            <a:r>
              <a:rPr lang="fr-BE" sz="2800" dirty="0"/>
              <a:t>Bld. G. Deryck et de la rue de Nivelles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57648" cy="5877272"/>
          </a:xfrm>
        </p:spPr>
      </p:pic>
      <p:cxnSp>
        <p:nvCxnSpPr>
          <p:cNvPr id="5" name="Connecteur droit avec flèche 4"/>
          <p:cNvCxnSpPr/>
          <p:nvPr/>
        </p:nvCxnSpPr>
        <p:spPr>
          <a:xfrm>
            <a:off x="3491880" y="1730425"/>
            <a:ext cx="1800200" cy="16985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619672" y="1268760"/>
            <a:ext cx="2506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Musée de la porte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04875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fr-BE" sz="2800" dirty="0" smtClean="0"/>
              <a:t>Carrefour de la rue de Bruxelles, du </a:t>
            </a:r>
            <a:r>
              <a:rPr lang="fr-BE" sz="2800" dirty="0" err="1" smtClean="0"/>
              <a:t>Bld</a:t>
            </a:r>
            <a:r>
              <a:rPr lang="fr-BE" sz="2800" dirty="0" smtClean="0"/>
              <a:t>. G. Deryck </a:t>
            </a:r>
            <a:br>
              <a:rPr lang="fr-BE" sz="2800" dirty="0" smtClean="0"/>
            </a:br>
            <a:r>
              <a:rPr lang="fr-BE" sz="2800" dirty="0" smtClean="0"/>
              <a:t>et de la rue de Nivelles 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864"/>
            <a:ext cx="9143999" cy="5857136"/>
          </a:xfrm>
        </p:spPr>
      </p:pic>
    </p:spTree>
    <p:extLst>
      <p:ext uri="{BB962C8B-B14F-4D97-AF65-F5344CB8AC3E}">
        <p14:creationId xmlns:p14="http://schemas.microsoft.com/office/powerpoint/2010/main" val="15888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098"/>
            <a:ext cx="9144000" cy="599590"/>
          </a:xfrm>
        </p:spPr>
        <p:txBody>
          <a:bodyPr>
            <a:noAutofit/>
          </a:bodyPr>
          <a:lstStyle/>
          <a:p>
            <a:r>
              <a:rPr lang="fr-BE" sz="2800" dirty="0" smtClean="0"/>
              <a:t>Rue Lacroix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5"/>
            <a:ext cx="9144000" cy="6165305"/>
          </a:xfrm>
        </p:spPr>
      </p:pic>
    </p:spTree>
    <p:extLst>
      <p:ext uri="{BB962C8B-B14F-4D97-AF65-F5344CB8AC3E}">
        <p14:creationId xmlns:p14="http://schemas.microsoft.com/office/powerpoint/2010/main" val="13473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fr-BE" sz="2800" dirty="0" smtClean="0"/>
              <a:t>Rue des Poissonniers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4282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fr-BE" sz="2800" dirty="0" smtClean="0"/>
              <a:t>Rue du Pont </a:t>
            </a:r>
            <a:r>
              <a:rPr lang="fr-BE" sz="2800" dirty="0" err="1" smtClean="0"/>
              <a:t>Demeur</a:t>
            </a:r>
            <a:r>
              <a:rPr lang="fr-BE" sz="2800" dirty="0" smtClean="0"/>
              <a:t>, l’eau c’est infiltrée à cet endroit par le pont du chemin de fer reliant </a:t>
            </a:r>
            <a:r>
              <a:rPr lang="fr-BE" sz="2800" dirty="0" err="1" smtClean="0"/>
              <a:t>Fabelta</a:t>
            </a:r>
            <a:r>
              <a:rPr lang="fr-BE" sz="2800" dirty="0" smtClean="0"/>
              <a:t> et cette rue.</a:t>
            </a:r>
            <a:endParaRPr lang="fr-BE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C:\Users\Jean-Pierre\Desktop\Montage sit Senne\inondations_sp_024 - C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011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Pas encore construit et déjà sous eau !!!!!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656"/>
            <a:ext cx="9144000" cy="6152344"/>
          </a:xfrm>
        </p:spPr>
      </p:pic>
    </p:spTree>
    <p:extLst>
      <p:ext uri="{BB962C8B-B14F-4D97-AF65-F5344CB8AC3E}">
        <p14:creationId xmlns:p14="http://schemas.microsoft.com/office/powerpoint/2010/main" val="96656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fr-BE" dirty="0" smtClean="0"/>
              <a:t>1939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4824536" cy="5616624"/>
          </a:xfrm>
        </p:spPr>
      </p:pic>
    </p:spTree>
    <p:extLst>
      <p:ext uri="{BB962C8B-B14F-4D97-AF65-F5344CB8AC3E}">
        <p14:creationId xmlns:p14="http://schemas.microsoft.com/office/powerpoint/2010/main" val="864241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16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Fabelta</a:t>
            </a:r>
            <a:r>
              <a:rPr lang="fr-BE" sz="2800" dirty="0" smtClean="0"/>
              <a:t> - nord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480"/>
            <a:ext cx="9144000" cy="6093296"/>
          </a:xfrm>
        </p:spPr>
      </p:pic>
      <p:sp>
        <p:nvSpPr>
          <p:cNvPr id="5" name="ZoneTexte 4"/>
          <p:cNvSpPr txBox="1"/>
          <p:nvPr/>
        </p:nvSpPr>
        <p:spPr>
          <a:xfrm rot="2940000">
            <a:off x="6073529" y="4077443"/>
            <a:ext cx="2939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Rue de Bruxelles</a:t>
            </a:r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0" y="1760561"/>
            <a:ext cx="9144000" cy="3098042"/>
          </a:xfrm>
          <a:custGeom>
            <a:avLst/>
            <a:gdLst>
              <a:gd name="connsiteX0" fmla="*/ 8843749 w 8843749"/>
              <a:gd name="connsiteY0" fmla="*/ 13648 h 3098042"/>
              <a:gd name="connsiteX1" fmla="*/ 8761863 w 8843749"/>
              <a:gd name="connsiteY1" fmla="*/ 0 h 3098042"/>
              <a:gd name="connsiteX2" fmla="*/ 8625385 w 8843749"/>
              <a:gd name="connsiteY2" fmla="*/ 13648 h 3098042"/>
              <a:gd name="connsiteX3" fmla="*/ 8475260 w 8843749"/>
              <a:gd name="connsiteY3" fmla="*/ 40943 h 3098042"/>
              <a:gd name="connsiteX4" fmla="*/ 7820167 w 8843749"/>
              <a:gd name="connsiteY4" fmla="*/ 27296 h 3098042"/>
              <a:gd name="connsiteX5" fmla="*/ 7465325 w 8843749"/>
              <a:gd name="connsiteY5" fmla="*/ 54591 h 3098042"/>
              <a:gd name="connsiteX6" fmla="*/ 7260609 w 8843749"/>
              <a:gd name="connsiteY6" fmla="*/ 68239 h 3098042"/>
              <a:gd name="connsiteX7" fmla="*/ 7124131 w 8843749"/>
              <a:gd name="connsiteY7" fmla="*/ 122830 h 3098042"/>
              <a:gd name="connsiteX8" fmla="*/ 7083188 w 8843749"/>
              <a:gd name="connsiteY8" fmla="*/ 163773 h 3098042"/>
              <a:gd name="connsiteX9" fmla="*/ 7001302 w 8843749"/>
              <a:gd name="connsiteY9" fmla="*/ 191069 h 3098042"/>
              <a:gd name="connsiteX10" fmla="*/ 6823881 w 8843749"/>
              <a:gd name="connsiteY10" fmla="*/ 218364 h 3098042"/>
              <a:gd name="connsiteX11" fmla="*/ 6755642 w 8843749"/>
              <a:gd name="connsiteY11" fmla="*/ 232012 h 3098042"/>
              <a:gd name="connsiteX12" fmla="*/ 6673755 w 8843749"/>
              <a:gd name="connsiteY12" fmla="*/ 177421 h 3098042"/>
              <a:gd name="connsiteX13" fmla="*/ 6523630 w 8843749"/>
              <a:gd name="connsiteY13" fmla="*/ 218364 h 3098042"/>
              <a:gd name="connsiteX14" fmla="*/ 6441743 w 8843749"/>
              <a:gd name="connsiteY14" fmla="*/ 259308 h 3098042"/>
              <a:gd name="connsiteX15" fmla="*/ 6373505 w 8843749"/>
              <a:gd name="connsiteY15" fmla="*/ 341194 h 3098042"/>
              <a:gd name="connsiteX16" fmla="*/ 6332561 w 8843749"/>
              <a:gd name="connsiteY16" fmla="*/ 368490 h 3098042"/>
              <a:gd name="connsiteX17" fmla="*/ 6264322 w 8843749"/>
              <a:gd name="connsiteY17" fmla="*/ 423081 h 3098042"/>
              <a:gd name="connsiteX18" fmla="*/ 6223379 w 8843749"/>
              <a:gd name="connsiteY18" fmla="*/ 450376 h 3098042"/>
              <a:gd name="connsiteX19" fmla="*/ 6141493 w 8843749"/>
              <a:gd name="connsiteY19" fmla="*/ 477672 h 3098042"/>
              <a:gd name="connsiteX20" fmla="*/ 5540991 w 8843749"/>
              <a:gd name="connsiteY20" fmla="*/ 504967 h 3098042"/>
              <a:gd name="connsiteX21" fmla="*/ 5254388 w 8843749"/>
              <a:gd name="connsiteY21" fmla="*/ 518615 h 3098042"/>
              <a:gd name="connsiteX22" fmla="*/ 4708478 w 8843749"/>
              <a:gd name="connsiteY22" fmla="*/ 545911 h 3098042"/>
              <a:gd name="connsiteX23" fmla="*/ 4653887 w 8843749"/>
              <a:gd name="connsiteY23" fmla="*/ 559558 h 3098042"/>
              <a:gd name="connsiteX24" fmla="*/ 4612943 w 8843749"/>
              <a:gd name="connsiteY24" fmla="*/ 573206 h 3098042"/>
              <a:gd name="connsiteX25" fmla="*/ 4203511 w 8843749"/>
              <a:gd name="connsiteY25" fmla="*/ 559558 h 3098042"/>
              <a:gd name="connsiteX26" fmla="*/ 4135272 w 8843749"/>
              <a:gd name="connsiteY26" fmla="*/ 641445 h 3098042"/>
              <a:gd name="connsiteX27" fmla="*/ 4094328 w 8843749"/>
              <a:gd name="connsiteY27" fmla="*/ 723332 h 3098042"/>
              <a:gd name="connsiteX28" fmla="*/ 4067033 w 8843749"/>
              <a:gd name="connsiteY28" fmla="*/ 805218 h 3098042"/>
              <a:gd name="connsiteX29" fmla="*/ 4053385 w 8843749"/>
              <a:gd name="connsiteY29" fmla="*/ 846161 h 3098042"/>
              <a:gd name="connsiteX30" fmla="*/ 3998794 w 8843749"/>
              <a:gd name="connsiteY30" fmla="*/ 941696 h 3098042"/>
              <a:gd name="connsiteX31" fmla="*/ 3985146 w 8843749"/>
              <a:gd name="connsiteY31" fmla="*/ 982639 h 3098042"/>
              <a:gd name="connsiteX32" fmla="*/ 3957851 w 8843749"/>
              <a:gd name="connsiteY32" fmla="*/ 1023582 h 3098042"/>
              <a:gd name="connsiteX33" fmla="*/ 3903260 w 8843749"/>
              <a:gd name="connsiteY33" fmla="*/ 1146412 h 3098042"/>
              <a:gd name="connsiteX34" fmla="*/ 3862317 w 8843749"/>
              <a:gd name="connsiteY34" fmla="*/ 1160060 h 3098042"/>
              <a:gd name="connsiteX35" fmla="*/ 3739487 w 8843749"/>
              <a:gd name="connsiteY35" fmla="*/ 1269242 h 3098042"/>
              <a:gd name="connsiteX36" fmla="*/ 3684896 w 8843749"/>
              <a:gd name="connsiteY36" fmla="*/ 1351129 h 3098042"/>
              <a:gd name="connsiteX37" fmla="*/ 3657600 w 8843749"/>
              <a:gd name="connsiteY37" fmla="*/ 1392072 h 3098042"/>
              <a:gd name="connsiteX38" fmla="*/ 3643952 w 8843749"/>
              <a:gd name="connsiteY38" fmla="*/ 1433015 h 3098042"/>
              <a:gd name="connsiteX39" fmla="*/ 3562066 w 8843749"/>
              <a:gd name="connsiteY39" fmla="*/ 1514902 h 3098042"/>
              <a:gd name="connsiteX40" fmla="*/ 3548418 w 8843749"/>
              <a:gd name="connsiteY40" fmla="*/ 1555845 h 3098042"/>
              <a:gd name="connsiteX41" fmla="*/ 3507475 w 8843749"/>
              <a:gd name="connsiteY41" fmla="*/ 1583140 h 3098042"/>
              <a:gd name="connsiteX42" fmla="*/ 3466531 w 8843749"/>
              <a:gd name="connsiteY42" fmla="*/ 1624084 h 3098042"/>
              <a:gd name="connsiteX43" fmla="*/ 3439236 w 8843749"/>
              <a:gd name="connsiteY43" fmla="*/ 1665027 h 3098042"/>
              <a:gd name="connsiteX44" fmla="*/ 3398293 w 8843749"/>
              <a:gd name="connsiteY44" fmla="*/ 1692323 h 3098042"/>
              <a:gd name="connsiteX45" fmla="*/ 3316406 w 8843749"/>
              <a:gd name="connsiteY45" fmla="*/ 1774209 h 3098042"/>
              <a:gd name="connsiteX46" fmla="*/ 3289111 w 8843749"/>
              <a:gd name="connsiteY46" fmla="*/ 1815152 h 3098042"/>
              <a:gd name="connsiteX47" fmla="*/ 3248167 w 8843749"/>
              <a:gd name="connsiteY47" fmla="*/ 1828800 h 3098042"/>
              <a:gd name="connsiteX48" fmla="*/ 3193576 w 8843749"/>
              <a:gd name="connsiteY48" fmla="*/ 1910687 h 3098042"/>
              <a:gd name="connsiteX49" fmla="*/ 3207224 w 8843749"/>
              <a:gd name="connsiteY49" fmla="*/ 1815152 h 3098042"/>
              <a:gd name="connsiteX50" fmla="*/ 3179928 w 8843749"/>
              <a:gd name="connsiteY50" fmla="*/ 1856096 h 3098042"/>
              <a:gd name="connsiteX51" fmla="*/ 3070746 w 8843749"/>
              <a:gd name="connsiteY51" fmla="*/ 1965278 h 3098042"/>
              <a:gd name="connsiteX52" fmla="*/ 2988860 w 8843749"/>
              <a:gd name="connsiteY52" fmla="*/ 2060812 h 3098042"/>
              <a:gd name="connsiteX53" fmla="*/ 2947917 w 8843749"/>
              <a:gd name="connsiteY53" fmla="*/ 2142699 h 3098042"/>
              <a:gd name="connsiteX54" fmla="*/ 2920621 w 8843749"/>
              <a:gd name="connsiteY54" fmla="*/ 2224585 h 3098042"/>
              <a:gd name="connsiteX55" fmla="*/ 2893325 w 8843749"/>
              <a:gd name="connsiteY55" fmla="*/ 2306472 h 3098042"/>
              <a:gd name="connsiteX56" fmla="*/ 2811439 w 8843749"/>
              <a:gd name="connsiteY56" fmla="*/ 2388358 h 3098042"/>
              <a:gd name="connsiteX57" fmla="*/ 2770496 w 8843749"/>
              <a:gd name="connsiteY57" fmla="*/ 2470245 h 3098042"/>
              <a:gd name="connsiteX58" fmla="*/ 2756848 w 8843749"/>
              <a:gd name="connsiteY58" fmla="*/ 2511188 h 3098042"/>
              <a:gd name="connsiteX59" fmla="*/ 2715905 w 8843749"/>
              <a:gd name="connsiteY59" fmla="*/ 2565779 h 3098042"/>
              <a:gd name="connsiteX60" fmla="*/ 2634018 w 8843749"/>
              <a:gd name="connsiteY60" fmla="*/ 2702257 h 3098042"/>
              <a:gd name="connsiteX61" fmla="*/ 2579427 w 8843749"/>
              <a:gd name="connsiteY61" fmla="*/ 2811439 h 3098042"/>
              <a:gd name="connsiteX62" fmla="*/ 2524836 w 8843749"/>
              <a:gd name="connsiteY62" fmla="*/ 2893326 h 3098042"/>
              <a:gd name="connsiteX63" fmla="*/ 2388358 w 8843749"/>
              <a:gd name="connsiteY63" fmla="*/ 2988860 h 3098042"/>
              <a:gd name="connsiteX64" fmla="*/ 2347415 w 8843749"/>
              <a:gd name="connsiteY64" fmla="*/ 3002508 h 3098042"/>
              <a:gd name="connsiteX65" fmla="*/ 2224585 w 8843749"/>
              <a:gd name="connsiteY65" fmla="*/ 3070746 h 3098042"/>
              <a:gd name="connsiteX66" fmla="*/ 1978925 w 8843749"/>
              <a:gd name="connsiteY66" fmla="*/ 3098042 h 3098042"/>
              <a:gd name="connsiteX67" fmla="*/ 1801505 w 8843749"/>
              <a:gd name="connsiteY67" fmla="*/ 3084394 h 3098042"/>
              <a:gd name="connsiteX68" fmla="*/ 1228299 w 8843749"/>
              <a:gd name="connsiteY68" fmla="*/ 3057099 h 3098042"/>
              <a:gd name="connsiteX69" fmla="*/ 1064525 w 8843749"/>
              <a:gd name="connsiteY69" fmla="*/ 3016155 h 3098042"/>
              <a:gd name="connsiteX70" fmla="*/ 928048 w 8843749"/>
              <a:gd name="connsiteY70" fmla="*/ 2934269 h 3098042"/>
              <a:gd name="connsiteX71" fmla="*/ 846161 w 8843749"/>
              <a:gd name="connsiteY71" fmla="*/ 2920621 h 3098042"/>
              <a:gd name="connsiteX72" fmla="*/ 805218 w 8843749"/>
              <a:gd name="connsiteY72" fmla="*/ 2893326 h 3098042"/>
              <a:gd name="connsiteX73" fmla="*/ 655093 w 8843749"/>
              <a:gd name="connsiteY73" fmla="*/ 2866030 h 3098042"/>
              <a:gd name="connsiteX74" fmla="*/ 600502 w 8843749"/>
              <a:gd name="connsiteY74" fmla="*/ 2852382 h 3098042"/>
              <a:gd name="connsiteX75" fmla="*/ 245660 w 8843749"/>
              <a:gd name="connsiteY75" fmla="*/ 2838735 h 3098042"/>
              <a:gd name="connsiteX76" fmla="*/ 0 w 8843749"/>
              <a:gd name="connsiteY76" fmla="*/ 2825087 h 309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843749" h="3098042">
                <a:moveTo>
                  <a:pt x="8843749" y="13648"/>
                </a:moveTo>
                <a:cubicBezTo>
                  <a:pt x="8816454" y="9099"/>
                  <a:pt x="8789535" y="0"/>
                  <a:pt x="8761863" y="0"/>
                </a:cubicBezTo>
                <a:cubicBezTo>
                  <a:pt x="8716143" y="0"/>
                  <a:pt x="8670752" y="7977"/>
                  <a:pt x="8625385" y="13648"/>
                </a:cubicBezTo>
                <a:cubicBezTo>
                  <a:pt x="8578835" y="19467"/>
                  <a:pt x="8521831" y="31629"/>
                  <a:pt x="8475260" y="40943"/>
                </a:cubicBezTo>
                <a:cubicBezTo>
                  <a:pt x="7938370" y="10264"/>
                  <a:pt x="8156602" y="1416"/>
                  <a:pt x="7820167" y="27296"/>
                </a:cubicBezTo>
                <a:cubicBezTo>
                  <a:pt x="7678396" y="74551"/>
                  <a:pt x="7804302" y="36750"/>
                  <a:pt x="7465325" y="54591"/>
                </a:cubicBezTo>
                <a:cubicBezTo>
                  <a:pt x="7397029" y="58186"/>
                  <a:pt x="7328848" y="63690"/>
                  <a:pt x="7260609" y="68239"/>
                </a:cubicBezTo>
                <a:cubicBezTo>
                  <a:pt x="7159421" y="101969"/>
                  <a:pt x="7204457" y="82668"/>
                  <a:pt x="7124131" y="122830"/>
                </a:cubicBezTo>
                <a:cubicBezTo>
                  <a:pt x="7110483" y="136478"/>
                  <a:pt x="7100060" y="154400"/>
                  <a:pt x="7083188" y="163773"/>
                </a:cubicBezTo>
                <a:cubicBezTo>
                  <a:pt x="7058037" y="177746"/>
                  <a:pt x="7028597" y="181970"/>
                  <a:pt x="7001302" y="191069"/>
                </a:cubicBezTo>
                <a:cubicBezTo>
                  <a:pt x="6916987" y="219174"/>
                  <a:pt x="6974667" y="203286"/>
                  <a:pt x="6823881" y="218364"/>
                </a:cubicBezTo>
                <a:cubicBezTo>
                  <a:pt x="6801135" y="222913"/>
                  <a:pt x="6778021" y="238115"/>
                  <a:pt x="6755642" y="232012"/>
                </a:cubicBezTo>
                <a:cubicBezTo>
                  <a:pt x="6723993" y="223380"/>
                  <a:pt x="6673755" y="177421"/>
                  <a:pt x="6673755" y="177421"/>
                </a:cubicBezTo>
                <a:cubicBezTo>
                  <a:pt x="6577307" y="196711"/>
                  <a:pt x="6627519" y="183735"/>
                  <a:pt x="6523630" y="218364"/>
                </a:cubicBezTo>
                <a:cubicBezTo>
                  <a:pt x="6482596" y="232042"/>
                  <a:pt x="6477018" y="229912"/>
                  <a:pt x="6441743" y="259308"/>
                </a:cubicBezTo>
                <a:cubicBezTo>
                  <a:pt x="6307592" y="371100"/>
                  <a:pt x="6480861" y="233838"/>
                  <a:pt x="6373505" y="341194"/>
                </a:cubicBezTo>
                <a:cubicBezTo>
                  <a:pt x="6361906" y="352793"/>
                  <a:pt x="6346209" y="359391"/>
                  <a:pt x="6332561" y="368490"/>
                </a:cubicBezTo>
                <a:cubicBezTo>
                  <a:pt x="6286549" y="437508"/>
                  <a:pt x="6330244" y="390121"/>
                  <a:pt x="6264322" y="423081"/>
                </a:cubicBezTo>
                <a:cubicBezTo>
                  <a:pt x="6249651" y="430416"/>
                  <a:pt x="6238368" y="443714"/>
                  <a:pt x="6223379" y="450376"/>
                </a:cubicBezTo>
                <a:cubicBezTo>
                  <a:pt x="6197087" y="462061"/>
                  <a:pt x="6169406" y="470694"/>
                  <a:pt x="6141493" y="477672"/>
                </a:cubicBezTo>
                <a:cubicBezTo>
                  <a:pt x="5908224" y="535990"/>
                  <a:pt x="6125897" y="485790"/>
                  <a:pt x="5540991" y="504967"/>
                </a:cubicBezTo>
                <a:cubicBezTo>
                  <a:pt x="5445400" y="508101"/>
                  <a:pt x="5349940" y="514460"/>
                  <a:pt x="5254388" y="518615"/>
                </a:cubicBezTo>
                <a:cubicBezTo>
                  <a:pt x="4783429" y="539092"/>
                  <a:pt x="5063674" y="522231"/>
                  <a:pt x="4708478" y="545911"/>
                </a:cubicBezTo>
                <a:cubicBezTo>
                  <a:pt x="4690281" y="550460"/>
                  <a:pt x="4671922" y="554405"/>
                  <a:pt x="4653887" y="559558"/>
                </a:cubicBezTo>
                <a:cubicBezTo>
                  <a:pt x="4640054" y="563510"/>
                  <a:pt x="4627329" y="573206"/>
                  <a:pt x="4612943" y="573206"/>
                </a:cubicBezTo>
                <a:cubicBezTo>
                  <a:pt x="4476390" y="573206"/>
                  <a:pt x="4339988" y="564107"/>
                  <a:pt x="4203511" y="559558"/>
                </a:cubicBezTo>
                <a:cubicBezTo>
                  <a:pt x="4173327" y="589742"/>
                  <a:pt x="4154273" y="603442"/>
                  <a:pt x="4135272" y="641445"/>
                </a:cubicBezTo>
                <a:cubicBezTo>
                  <a:pt x="4078769" y="754450"/>
                  <a:pt x="4172552" y="605995"/>
                  <a:pt x="4094328" y="723332"/>
                </a:cubicBezTo>
                <a:lnTo>
                  <a:pt x="4067033" y="805218"/>
                </a:lnTo>
                <a:cubicBezTo>
                  <a:pt x="4062484" y="818866"/>
                  <a:pt x="4061365" y="834191"/>
                  <a:pt x="4053385" y="846161"/>
                </a:cubicBezTo>
                <a:cubicBezTo>
                  <a:pt x="4025974" y="887279"/>
                  <a:pt x="4019572" y="893216"/>
                  <a:pt x="3998794" y="941696"/>
                </a:cubicBezTo>
                <a:cubicBezTo>
                  <a:pt x="3993127" y="954919"/>
                  <a:pt x="3991580" y="969772"/>
                  <a:pt x="3985146" y="982639"/>
                </a:cubicBezTo>
                <a:cubicBezTo>
                  <a:pt x="3977811" y="997310"/>
                  <a:pt x="3964513" y="1008593"/>
                  <a:pt x="3957851" y="1023582"/>
                </a:cubicBezTo>
                <a:cubicBezTo>
                  <a:pt x="3945197" y="1052053"/>
                  <a:pt x="3935211" y="1120851"/>
                  <a:pt x="3903260" y="1146412"/>
                </a:cubicBezTo>
                <a:cubicBezTo>
                  <a:pt x="3892027" y="1155399"/>
                  <a:pt x="3875184" y="1153626"/>
                  <a:pt x="3862317" y="1160060"/>
                </a:cubicBezTo>
                <a:cubicBezTo>
                  <a:pt x="3821291" y="1180573"/>
                  <a:pt x="3757576" y="1242108"/>
                  <a:pt x="3739487" y="1269242"/>
                </a:cubicBezTo>
                <a:lnTo>
                  <a:pt x="3684896" y="1351129"/>
                </a:lnTo>
                <a:cubicBezTo>
                  <a:pt x="3675797" y="1364777"/>
                  <a:pt x="3662787" y="1376511"/>
                  <a:pt x="3657600" y="1392072"/>
                </a:cubicBezTo>
                <a:cubicBezTo>
                  <a:pt x="3653051" y="1405720"/>
                  <a:pt x="3652784" y="1421659"/>
                  <a:pt x="3643952" y="1433015"/>
                </a:cubicBezTo>
                <a:cubicBezTo>
                  <a:pt x="3620253" y="1463485"/>
                  <a:pt x="3562066" y="1514902"/>
                  <a:pt x="3562066" y="1514902"/>
                </a:cubicBezTo>
                <a:cubicBezTo>
                  <a:pt x="3557517" y="1528550"/>
                  <a:pt x="3557405" y="1544612"/>
                  <a:pt x="3548418" y="1555845"/>
                </a:cubicBezTo>
                <a:cubicBezTo>
                  <a:pt x="3538171" y="1568653"/>
                  <a:pt x="3520076" y="1572639"/>
                  <a:pt x="3507475" y="1583140"/>
                </a:cubicBezTo>
                <a:cubicBezTo>
                  <a:pt x="3492647" y="1595496"/>
                  <a:pt x="3478887" y="1609256"/>
                  <a:pt x="3466531" y="1624084"/>
                </a:cubicBezTo>
                <a:cubicBezTo>
                  <a:pt x="3456030" y="1636685"/>
                  <a:pt x="3450834" y="1653429"/>
                  <a:pt x="3439236" y="1665027"/>
                </a:cubicBezTo>
                <a:cubicBezTo>
                  <a:pt x="3427638" y="1676625"/>
                  <a:pt x="3409891" y="1680725"/>
                  <a:pt x="3398293" y="1692323"/>
                </a:cubicBezTo>
                <a:cubicBezTo>
                  <a:pt x="3296727" y="1793889"/>
                  <a:pt x="3412893" y="1709885"/>
                  <a:pt x="3316406" y="1774209"/>
                </a:cubicBezTo>
                <a:cubicBezTo>
                  <a:pt x="3307308" y="1787857"/>
                  <a:pt x="3301919" y="1804906"/>
                  <a:pt x="3289111" y="1815152"/>
                </a:cubicBezTo>
                <a:cubicBezTo>
                  <a:pt x="3277877" y="1824139"/>
                  <a:pt x="3258340" y="1818627"/>
                  <a:pt x="3248167" y="1828800"/>
                </a:cubicBezTo>
                <a:cubicBezTo>
                  <a:pt x="3224970" y="1851997"/>
                  <a:pt x="3193576" y="1910687"/>
                  <a:pt x="3193576" y="1910687"/>
                </a:cubicBezTo>
                <a:cubicBezTo>
                  <a:pt x="3198125" y="1878842"/>
                  <a:pt x="3215026" y="1846360"/>
                  <a:pt x="3207224" y="1815152"/>
                </a:cubicBezTo>
                <a:cubicBezTo>
                  <a:pt x="3203246" y="1799239"/>
                  <a:pt x="3190962" y="1843959"/>
                  <a:pt x="3179928" y="1856096"/>
                </a:cubicBezTo>
                <a:cubicBezTo>
                  <a:pt x="3145306" y="1894180"/>
                  <a:pt x="3101627" y="1924103"/>
                  <a:pt x="3070746" y="1965278"/>
                </a:cubicBezTo>
                <a:cubicBezTo>
                  <a:pt x="3018223" y="2035310"/>
                  <a:pt x="3045887" y="2003785"/>
                  <a:pt x="2988860" y="2060812"/>
                </a:cubicBezTo>
                <a:cubicBezTo>
                  <a:pt x="2939086" y="2210130"/>
                  <a:pt x="3018468" y="1983960"/>
                  <a:pt x="2947917" y="2142699"/>
                </a:cubicBezTo>
                <a:cubicBezTo>
                  <a:pt x="2936232" y="2168991"/>
                  <a:pt x="2929720" y="2197290"/>
                  <a:pt x="2920621" y="2224585"/>
                </a:cubicBezTo>
                <a:lnTo>
                  <a:pt x="2893325" y="2306472"/>
                </a:lnTo>
                <a:lnTo>
                  <a:pt x="2811439" y="2388358"/>
                </a:lnTo>
                <a:cubicBezTo>
                  <a:pt x="2777135" y="2491270"/>
                  <a:pt x="2823408" y="2364421"/>
                  <a:pt x="2770496" y="2470245"/>
                </a:cubicBezTo>
                <a:cubicBezTo>
                  <a:pt x="2764062" y="2483112"/>
                  <a:pt x="2763985" y="2498698"/>
                  <a:pt x="2756848" y="2511188"/>
                </a:cubicBezTo>
                <a:cubicBezTo>
                  <a:pt x="2745563" y="2530937"/>
                  <a:pt x="2728205" y="2546645"/>
                  <a:pt x="2715905" y="2565779"/>
                </a:cubicBezTo>
                <a:cubicBezTo>
                  <a:pt x="2687216" y="2610406"/>
                  <a:pt x="2657744" y="2654805"/>
                  <a:pt x="2634018" y="2702257"/>
                </a:cubicBezTo>
                <a:cubicBezTo>
                  <a:pt x="2615821" y="2738651"/>
                  <a:pt x="2601998" y="2777583"/>
                  <a:pt x="2579427" y="2811439"/>
                </a:cubicBezTo>
                <a:cubicBezTo>
                  <a:pt x="2561230" y="2838735"/>
                  <a:pt x="2551080" y="2873643"/>
                  <a:pt x="2524836" y="2893326"/>
                </a:cubicBezTo>
                <a:cubicBezTo>
                  <a:pt x="2499921" y="2912012"/>
                  <a:pt x="2408521" y="2982139"/>
                  <a:pt x="2388358" y="2988860"/>
                </a:cubicBezTo>
                <a:cubicBezTo>
                  <a:pt x="2374710" y="2993409"/>
                  <a:pt x="2359991" y="2995522"/>
                  <a:pt x="2347415" y="3002508"/>
                </a:cubicBezTo>
                <a:cubicBezTo>
                  <a:pt x="2264242" y="3048715"/>
                  <a:pt x="2291965" y="3053901"/>
                  <a:pt x="2224585" y="3070746"/>
                </a:cubicBezTo>
                <a:cubicBezTo>
                  <a:pt x="2134695" y="3093218"/>
                  <a:pt x="2086112" y="3089797"/>
                  <a:pt x="1978925" y="3098042"/>
                </a:cubicBezTo>
                <a:cubicBezTo>
                  <a:pt x="1919785" y="3093493"/>
                  <a:pt x="1860742" y="3087432"/>
                  <a:pt x="1801505" y="3084394"/>
                </a:cubicBezTo>
                <a:cubicBezTo>
                  <a:pt x="884762" y="3037381"/>
                  <a:pt x="1866103" y="3096960"/>
                  <a:pt x="1228299" y="3057099"/>
                </a:cubicBezTo>
                <a:cubicBezTo>
                  <a:pt x="1187368" y="3050277"/>
                  <a:pt x="1100572" y="3040186"/>
                  <a:pt x="1064525" y="3016155"/>
                </a:cubicBezTo>
                <a:cubicBezTo>
                  <a:pt x="1039528" y="2999490"/>
                  <a:pt x="966202" y="2945715"/>
                  <a:pt x="928048" y="2934269"/>
                </a:cubicBezTo>
                <a:cubicBezTo>
                  <a:pt x="901543" y="2926318"/>
                  <a:pt x="873457" y="2925170"/>
                  <a:pt x="846161" y="2920621"/>
                </a:cubicBezTo>
                <a:cubicBezTo>
                  <a:pt x="832513" y="2911523"/>
                  <a:pt x="820576" y="2899085"/>
                  <a:pt x="805218" y="2893326"/>
                </a:cubicBezTo>
                <a:cubicBezTo>
                  <a:pt x="788490" y="2887053"/>
                  <a:pt x="666043" y="2868220"/>
                  <a:pt x="655093" y="2866030"/>
                </a:cubicBezTo>
                <a:cubicBezTo>
                  <a:pt x="636700" y="2862351"/>
                  <a:pt x="619218" y="2853630"/>
                  <a:pt x="600502" y="2852382"/>
                </a:cubicBezTo>
                <a:cubicBezTo>
                  <a:pt x="482396" y="2844508"/>
                  <a:pt x="363941" y="2843284"/>
                  <a:pt x="245660" y="2838735"/>
                </a:cubicBezTo>
                <a:cubicBezTo>
                  <a:pt x="45560" y="2823342"/>
                  <a:pt x="127554" y="2825087"/>
                  <a:pt x="0" y="2825087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5513277" y="688164"/>
            <a:ext cx="1690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Maison</a:t>
            </a:r>
            <a:br>
              <a:rPr lang="fr-BE" sz="2400" b="1" dirty="0" smtClean="0">
                <a:solidFill>
                  <a:schemeClr val="bg1"/>
                </a:solidFill>
              </a:rPr>
            </a:br>
            <a:r>
              <a:rPr lang="fr-BE" sz="2400" b="1" dirty="0" smtClean="0">
                <a:solidFill>
                  <a:schemeClr val="bg1"/>
                </a:solidFill>
              </a:rPr>
              <a:t>communale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7530" y="91899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Forges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51920" y="3539522"/>
            <a:ext cx="112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FOREM</a:t>
            </a:r>
            <a:endParaRPr lang="fr-BE" sz="2400" b="1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5292080" y="1412776"/>
            <a:ext cx="864096" cy="347785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388391" y="581779"/>
            <a:ext cx="175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800" b="1" dirty="0" smtClean="0">
                <a:solidFill>
                  <a:srgbClr val="0000FF"/>
                </a:solidFill>
              </a:rPr>
              <a:t>Senne</a:t>
            </a:r>
            <a:endParaRPr lang="fr-BE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fr-BE" sz="2800" dirty="0" smtClean="0"/>
              <a:t>Zoning </a:t>
            </a:r>
            <a:r>
              <a:rPr lang="fr-BE" sz="2800" dirty="0" err="1" smtClean="0"/>
              <a:t>Fabelta</a:t>
            </a:r>
            <a:r>
              <a:rPr lang="fr-BE" sz="2800" dirty="0" smtClean="0"/>
              <a:t> – des entreprises </a:t>
            </a:r>
            <a:r>
              <a:rPr lang="fr-BE" sz="2800" smtClean="0"/>
              <a:t>durement touchées ont </a:t>
            </a:r>
            <a:r>
              <a:rPr lang="fr-BE" sz="2800" dirty="0" smtClean="0"/>
              <a:t>de sérieuses difficultés d’assurance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525344"/>
          </a:xfrm>
        </p:spPr>
      </p:pic>
      <p:sp>
        <p:nvSpPr>
          <p:cNvPr id="3" name="ZoneTexte 2"/>
          <p:cNvSpPr txBox="1"/>
          <p:nvPr/>
        </p:nvSpPr>
        <p:spPr>
          <a:xfrm>
            <a:off x="26653" y="622429"/>
            <a:ext cx="1404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 smtClean="0"/>
              <a:t>Forem</a:t>
            </a: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2768221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fr-BE" sz="2800" dirty="0" smtClean="0"/>
              <a:t>Plaques commémoratives reprenant le niveau des crues </a:t>
            </a:r>
            <a:r>
              <a:rPr lang="fr-BE" sz="2800" smtClean="0"/>
              <a:t>et mesuré </a:t>
            </a:r>
            <a:r>
              <a:rPr lang="fr-BE" sz="2800" dirty="0" smtClean="0"/>
              <a:t>à partir du sol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328"/>
            <a:ext cx="9144000" cy="6048672"/>
          </a:xfrm>
        </p:spPr>
      </p:pic>
      <p:sp>
        <p:nvSpPr>
          <p:cNvPr id="3" name="ZoneTexte 2"/>
          <p:cNvSpPr txBox="1"/>
          <p:nvPr/>
        </p:nvSpPr>
        <p:spPr>
          <a:xfrm>
            <a:off x="3563888" y="1196752"/>
            <a:ext cx="5236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/>
              <a:t>14 </a:t>
            </a:r>
            <a:r>
              <a:rPr lang="fr-BE" sz="3600" b="1" smtClean="0"/>
              <a:t>Novembre 2010 </a:t>
            </a:r>
            <a:r>
              <a:rPr lang="fr-BE" sz="3600" b="1" dirty="0" smtClean="0"/>
              <a:t>- 1m40</a:t>
            </a:r>
            <a:endParaRPr lang="fr-BE" sz="3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9720" y="2276872"/>
            <a:ext cx="514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/>
              <a:t>30 décembre 1916 - 1m22</a:t>
            </a:r>
            <a:endParaRPr lang="fr-BE" sz="3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07504" y="5085184"/>
            <a:ext cx="4905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/>
              <a:t>2</a:t>
            </a:r>
            <a:r>
              <a:rPr lang="fr-BE" sz="3600" b="1" dirty="0" smtClean="0"/>
              <a:t> novembre 1921 - 64cm</a:t>
            </a: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19010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fr-BE" sz="3200" dirty="0" smtClean="0"/>
              <a:t>Ces inondations ont provoqué un drame à Deux-</a:t>
            </a:r>
            <a:r>
              <a:rPr lang="fr-BE" sz="3200" dirty="0" err="1" smtClean="0"/>
              <a:t>Acren</a:t>
            </a:r>
            <a:endParaRPr lang="fr-BE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3999" cy="6309320"/>
          </a:xfrm>
        </p:spPr>
      </p:pic>
    </p:spTree>
    <p:extLst>
      <p:ext uri="{BB962C8B-B14F-4D97-AF65-F5344CB8AC3E}">
        <p14:creationId xmlns:p14="http://schemas.microsoft.com/office/powerpoint/2010/main" val="3564889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636"/>
            <a:ext cx="9143999" cy="490066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Fabelta</a:t>
            </a:r>
            <a:r>
              <a:rPr lang="fr-BE" sz="2400" dirty="0" smtClean="0"/>
              <a:t> Nord</a:t>
            </a:r>
            <a:endParaRPr lang="fr-BE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9"/>
            <a:ext cx="9144000" cy="6237311"/>
          </a:xfrm>
        </p:spPr>
      </p:pic>
      <p:sp>
        <p:nvSpPr>
          <p:cNvPr id="8" name="ZoneTexte 7"/>
          <p:cNvSpPr txBox="1"/>
          <p:nvPr/>
        </p:nvSpPr>
        <p:spPr>
          <a:xfrm>
            <a:off x="2123728" y="1310999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Boues de </a:t>
            </a:r>
            <a:br>
              <a:rPr lang="fr-BE" b="1" dirty="0" smtClean="0">
                <a:solidFill>
                  <a:schemeClr val="bg1"/>
                </a:solidFill>
              </a:rPr>
            </a:br>
            <a:r>
              <a:rPr lang="fr-BE" b="1" dirty="0" smtClean="0">
                <a:solidFill>
                  <a:schemeClr val="bg1"/>
                </a:solidFill>
              </a:rPr>
              <a:t>dragage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674" y="766445"/>
            <a:ext cx="1036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Rue des </a:t>
            </a:r>
            <a:br>
              <a:rPr lang="fr-BE" b="1" dirty="0" smtClean="0">
                <a:solidFill>
                  <a:schemeClr val="bg1"/>
                </a:solidFill>
              </a:rPr>
            </a:br>
            <a:r>
              <a:rPr lang="fr-BE" b="1" dirty="0" smtClean="0">
                <a:solidFill>
                  <a:schemeClr val="bg1"/>
                </a:solidFill>
              </a:rPr>
              <a:t>déportés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73863" y="1228110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Forges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73122" y="1664942"/>
            <a:ext cx="118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Maison</a:t>
            </a:r>
            <a:br>
              <a:rPr lang="fr-BE" sz="1600" b="1" dirty="0" smtClean="0">
                <a:solidFill>
                  <a:schemeClr val="bg1"/>
                </a:solidFill>
              </a:rPr>
            </a:br>
            <a:r>
              <a:rPr lang="fr-BE" sz="1600" b="1" dirty="0" smtClean="0">
                <a:solidFill>
                  <a:schemeClr val="bg1"/>
                </a:solidFill>
              </a:rPr>
              <a:t>communale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5220000">
            <a:off x="7114760" y="5082424"/>
            <a:ext cx="265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Rue de Bruxelles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99616" y="4057908"/>
            <a:ext cx="1280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FOREM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0" y="2645576"/>
            <a:ext cx="9143999" cy="2133105"/>
          </a:xfrm>
          <a:custGeom>
            <a:avLst/>
            <a:gdLst>
              <a:gd name="connsiteX0" fmla="*/ 0 w 8857397"/>
              <a:gd name="connsiteY0" fmla="*/ 1095875 h 2133105"/>
              <a:gd name="connsiteX1" fmla="*/ 354842 w 8857397"/>
              <a:gd name="connsiteY1" fmla="*/ 1054932 h 2133105"/>
              <a:gd name="connsiteX2" fmla="*/ 395785 w 8857397"/>
              <a:gd name="connsiteY2" fmla="*/ 1041284 h 2133105"/>
              <a:gd name="connsiteX3" fmla="*/ 464024 w 8857397"/>
              <a:gd name="connsiteY3" fmla="*/ 1027637 h 2133105"/>
              <a:gd name="connsiteX4" fmla="*/ 614150 w 8857397"/>
              <a:gd name="connsiteY4" fmla="*/ 1013989 h 2133105"/>
              <a:gd name="connsiteX5" fmla="*/ 655093 w 8857397"/>
              <a:gd name="connsiteY5" fmla="*/ 1000341 h 2133105"/>
              <a:gd name="connsiteX6" fmla="*/ 914400 w 8857397"/>
              <a:gd name="connsiteY6" fmla="*/ 973046 h 2133105"/>
              <a:gd name="connsiteX7" fmla="*/ 996287 w 8857397"/>
              <a:gd name="connsiteY7" fmla="*/ 1027637 h 2133105"/>
              <a:gd name="connsiteX8" fmla="*/ 1037230 w 8857397"/>
              <a:gd name="connsiteY8" fmla="*/ 1054932 h 2133105"/>
              <a:gd name="connsiteX9" fmla="*/ 1078174 w 8857397"/>
              <a:gd name="connsiteY9" fmla="*/ 1095875 h 2133105"/>
              <a:gd name="connsiteX10" fmla="*/ 1105469 w 8857397"/>
              <a:gd name="connsiteY10" fmla="*/ 1136819 h 2133105"/>
              <a:gd name="connsiteX11" fmla="*/ 1146412 w 8857397"/>
              <a:gd name="connsiteY11" fmla="*/ 1164114 h 2133105"/>
              <a:gd name="connsiteX12" fmla="*/ 1228299 w 8857397"/>
              <a:gd name="connsiteY12" fmla="*/ 1286944 h 2133105"/>
              <a:gd name="connsiteX13" fmla="*/ 1255594 w 8857397"/>
              <a:gd name="connsiteY13" fmla="*/ 1327887 h 2133105"/>
              <a:gd name="connsiteX14" fmla="*/ 1296538 w 8857397"/>
              <a:gd name="connsiteY14" fmla="*/ 1355183 h 2133105"/>
              <a:gd name="connsiteX15" fmla="*/ 1405720 w 8857397"/>
              <a:gd name="connsiteY15" fmla="*/ 1423422 h 2133105"/>
              <a:gd name="connsiteX16" fmla="*/ 1446663 w 8857397"/>
              <a:gd name="connsiteY16" fmla="*/ 1437069 h 2133105"/>
              <a:gd name="connsiteX17" fmla="*/ 1528550 w 8857397"/>
              <a:gd name="connsiteY17" fmla="*/ 1491660 h 2133105"/>
              <a:gd name="connsiteX18" fmla="*/ 1596788 w 8857397"/>
              <a:gd name="connsiteY18" fmla="*/ 1573547 h 2133105"/>
              <a:gd name="connsiteX19" fmla="*/ 1637732 w 8857397"/>
              <a:gd name="connsiteY19" fmla="*/ 1614490 h 2133105"/>
              <a:gd name="connsiteX20" fmla="*/ 1651379 w 8857397"/>
              <a:gd name="connsiteY20" fmla="*/ 1655434 h 2133105"/>
              <a:gd name="connsiteX21" fmla="*/ 1733266 w 8857397"/>
              <a:gd name="connsiteY21" fmla="*/ 1710025 h 2133105"/>
              <a:gd name="connsiteX22" fmla="*/ 1801505 w 8857397"/>
              <a:gd name="connsiteY22" fmla="*/ 1764616 h 2133105"/>
              <a:gd name="connsiteX23" fmla="*/ 1842448 w 8857397"/>
              <a:gd name="connsiteY23" fmla="*/ 1805559 h 2133105"/>
              <a:gd name="connsiteX24" fmla="*/ 1869744 w 8857397"/>
              <a:gd name="connsiteY24" fmla="*/ 1846502 h 2133105"/>
              <a:gd name="connsiteX25" fmla="*/ 1910687 w 8857397"/>
              <a:gd name="connsiteY25" fmla="*/ 1860150 h 2133105"/>
              <a:gd name="connsiteX26" fmla="*/ 1937982 w 8857397"/>
              <a:gd name="connsiteY26" fmla="*/ 1901093 h 2133105"/>
              <a:gd name="connsiteX27" fmla="*/ 2019869 w 8857397"/>
              <a:gd name="connsiteY27" fmla="*/ 1969332 h 2133105"/>
              <a:gd name="connsiteX28" fmla="*/ 2047165 w 8857397"/>
              <a:gd name="connsiteY28" fmla="*/ 2010275 h 2133105"/>
              <a:gd name="connsiteX29" fmla="*/ 2129051 w 8857397"/>
              <a:gd name="connsiteY29" fmla="*/ 2037571 h 2133105"/>
              <a:gd name="connsiteX30" fmla="*/ 2169994 w 8857397"/>
              <a:gd name="connsiteY30" fmla="*/ 2051219 h 2133105"/>
              <a:gd name="connsiteX31" fmla="*/ 2210938 w 8857397"/>
              <a:gd name="connsiteY31" fmla="*/ 2064866 h 2133105"/>
              <a:gd name="connsiteX32" fmla="*/ 2347415 w 8857397"/>
              <a:gd name="connsiteY32" fmla="*/ 2119457 h 2133105"/>
              <a:gd name="connsiteX33" fmla="*/ 2388359 w 8857397"/>
              <a:gd name="connsiteY33" fmla="*/ 2133105 h 2133105"/>
              <a:gd name="connsiteX34" fmla="*/ 2552132 w 8857397"/>
              <a:gd name="connsiteY34" fmla="*/ 2119457 h 2133105"/>
              <a:gd name="connsiteX35" fmla="*/ 2756848 w 8857397"/>
              <a:gd name="connsiteY35" fmla="*/ 2105810 h 2133105"/>
              <a:gd name="connsiteX36" fmla="*/ 2866030 w 8857397"/>
              <a:gd name="connsiteY36" fmla="*/ 2092162 h 2133105"/>
              <a:gd name="connsiteX37" fmla="*/ 2947917 w 8857397"/>
              <a:gd name="connsiteY37" fmla="*/ 2051219 h 2133105"/>
              <a:gd name="connsiteX38" fmla="*/ 3029803 w 8857397"/>
              <a:gd name="connsiteY38" fmla="*/ 1996628 h 2133105"/>
              <a:gd name="connsiteX39" fmla="*/ 3070747 w 8857397"/>
              <a:gd name="connsiteY39" fmla="*/ 1969332 h 2133105"/>
              <a:gd name="connsiteX40" fmla="*/ 3152633 w 8857397"/>
              <a:gd name="connsiteY40" fmla="*/ 1928389 h 2133105"/>
              <a:gd name="connsiteX41" fmla="*/ 3248168 w 8857397"/>
              <a:gd name="connsiteY41" fmla="*/ 1860150 h 2133105"/>
              <a:gd name="connsiteX42" fmla="*/ 3275463 w 8857397"/>
              <a:gd name="connsiteY42" fmla="*/ 1819207 h 2133105"/>
              <a:gd name="connsiteX43" fmla="*/ 3316406 w 8857397"/>
              <a:gd name="connsiteY43" fmla="*/ 1805559 h 2133105"/>
              <a:gd name="connsiteX44" fmla="*/ 3357350 w 8857397"/>
              <a:gd name="connsiteY44" fmla="*/ 1778263 h 2133105"/>
              <a:gd name="connsiteX45" fmla="*/ 3480179 w 8857397"/>
              <a:gd name="connsiteY45" fmla="*/ 1682729 h 2133105"/>
              <a:gd name="connsiteX46" fmla="*/ 3562066 w 8857397"/>
              <a:gd name="connsiteY46" fmla="*/ 1641786 h 2133105"/>
              <a:gd name="connsiteX47" fmla="*/ 3603009 w 8857397"/>
              <a:gd name="connsiteY47" fmla="*/ 1600843 h 2133105"/>
              <a:gd name="connsiteX48" fmla="*/ 3684896 w 8857397"/>
              <a:gd name="connsiteY48" fmla="*/ 1559899 h 2133105"/>
              <a:gd name="connsiteX49" fmla="*/ 3780430 w 8857397"/>
              <a:gd name="connsiteY49" fmla="*/ 1518956 h 2133105"/>
              <a:gd name="connsiteX50" fmla="*/ 3875965 w 8857397"/>
              <a:gd name="connsiteY50" fmla="*/ 1464365 h 2133105"/>
              <a:gd name="connsiteX51" fmla="*/ 3957851 w 8857397"/>
              <a:gd name="connsiteY51" fmla="*/ 1423422 h 2133105"/>
              <a:gd name="connsiteX52" fmla="*/ 4039738 w 8857397"/>
              <a:gd name="connsiteY52" fmla="*/ 1382478 h 2133105"/>
              <a:gd name="connsiteX53" fmla="*/ 4080681 w 8857397"/>
              <a:gd name="connsiteY53" fmla="*/ 1355183 h 2133105"/>
              <a:gd name="connsiteX54" fmla="*/ 4162568 w 8857397"/>
              <a:gd name="connsiteY54" fmla="*/ 1327887 h 2133105"/>
              <a:gd name="connsiteX55" fmla="*/ 4203511 w 8857397"/>
              <a:gd name="connsiteY55" fmla="*/ 1300592 h 2133105"/>
              <a:gd name="connsiteX56" fmla="*/ 4244454 w 8857397"/>
              <a:gd name="connsiteY56" fmla="*/ 1286944 h 2133105"/>
              <a:gd name="connsiteX57" fmla="*/ 4326341 w 8857397"/>
              <a:gd name="connsiteY57" fmla="*/ 1232353 h 2133105"/>
              <a:gd name="connsiteX58" fmla="*/ 4367284 w 8857397"/>
              <a:gd name="connsiteY58" fmla="*/ 1218705 h 2133105"/>
              <a:gd name="connsiteX59" fmla="*/ 4449171 w 8857397"/>
              <a:gd name="connsiteY59" fmla="*/ 1164114 h 2133105"/>
              <a:gd name="connsiteX60" fmla="*/ 4544705 w 8857397"/>
              <a:gd name="connsiteY60" fmla="*/ 1123171 h 2133105"/>
              <a:gd name="connsiteX61" fmla="*/ 4585648 w 8857397"/>
              <a:gd name="connsiteY61" fmla="*/ 1095875 h 2133105"/>
              <a:gd name="connsiteX62" fmla="*/ 4667535 w 8857397"/>
              <a:gd name="connsiteY62" fmla="*/ 1068580 h 2133105"/>
              <a:gd name="connsiteX63" fmla="*/ 4790365 w 8857397"/>
              <a:gd name="connsiteY63" fmla="*/ 1013989 h 2133105"/>
              <a:gd name="connsiteX64" fmla="*/ 4831308 w 8857397"/>
              <a:gd name="connsiteY64" fmla="*/ 1000341 h 2133105"/>
              <a:gd name="connsiteX65" fmla="*/ 4926842 w 8857397"/>
              <a:gd name="connsiteY65" fmla="*/ 932102 h 2133105"/>
              <a:gd name="connsiteX66" fmla="*/ 5008729 w 8857397"/>
              <a:gd name="connsiteY66" fmla="*/ 904807 h 2133105"/>
              <a:gd name="connsiteX67" fmla="*/ 5049672 w 8857397"/>
              <a:gd name="connsiteY67" fmla="*/ 877511 h 2133105"/>
              <a:gd name="connsiteX68" fmla="*/ 5186150 w 8857397"/>
              <a:gd name="connsiteY68" fmla="*/ 863863 h 2133105"/>
              <a:gd name="connsiteX69" fmla="*/ 5240741 w 8857397"/>
              <a:gd name="connsiteY69" fmla="*/ 850216 h 2133105"/>
              <a:gd name="connsiteX70" fmla="*/ 5281684 w 8857397"/>
              <a:gd name="connsiteY70" fmla="*/ 836568 h 2133105"/>
              <a:gd name="connsiteX71" fmla="*/ 5363571 w 8857397"/>
              <a:gd name="connsiteY71" fmla="*/ 781977 h 2133105"/>
              <a:gd name="connsiteX72" fmla="*/ 5459105 w 8857397"/>
              <a:gd name="connsiteY72" fmla="*/ 741034 h 2133105"/>
              <a:gd name="connsiteX73" fmla="*/ 5486400 w 8857397"/>
              <a:gd name="connsiteY73" fmla="*/ 700090 h 2133105"/>
              <a:gd name="connsiteX74" fmla="*/ 5527344 w 8857397"/>
              <a:gd name="connsiteY74" fmla="*/ 686443 h 2133105"/>
              <a:gd name="connsiteX75" fmla="*/ 5568287 w 8857397"/>
              <a:gd name="connsiteY75" fmla="*/ 659147 h 2133105"/>
              <a:gd name="connsiteX76" fmla="*/ 5650174 w 8857397"/>
              <a:gd name="connsiteY76" fmla="*/ 618204 h 2133105"/>
              <a:gd name="connsiteX77" fmla="*/ 5677469 w 8857397"/>
              <a:gd name="connsiteY77" fmla="*/ 577260 h 2133105"/>
              <a:gd name="connsiteX78" fmla="*/ 5718412 w 8857397"/>
              <a:gd name="connsiteY78" fmla="*/ 563613 h 2133105"/>
              <a:gd name="connsiteX79" fmla="*/ 5813947 w 8857397"/>
              <a:gd name="connsiteY79" fmla="*/ 468078 h 2133105"/>
              <a:gd name="connsiteX80" fmla="*/ 5827594 w 8857397"/>
              <a:gd name="connsiteY80" fmla="*/ 427135 h 2133105"/>
              <a:gd name="connsiteX81" fmla="*/ 5868538 w 8857397"/>
              <a:gd name="connsiteY81" fmla="*/ 413487 h 2133105"/>
              <a:gd name="connsiteX82" fmla="*/ 5950424 w 8857397"/>
              <a:gd name="connsiteY82" fmla="*/ 358896 h 2133105"/>
              <a:gd name="connsiteX83" fmla="*/ 6005015 w 8857397"/>
              <a:gd name="connsiteY83" fmla="*/ 331601 h 2133105"/>
              <a:gd name="connsiteX84" fmla="*/ 6086902 w 8857397"/>
              <a:gd name="connsiteY84" fmla="*/ 304305 h 2133105"/>
              <a:gd name="connsiteX85" fmla="*/ 6127845 w 8857397"/>
              <a:gd name="connsiteY85" fmla="*/ 277010 h 2133105"/>
              <a:gd name="connsiteX86" fmla="*/ 6223379 w 8857397"/>
              <a:gd name="connsiteY86" fmla="*/ 236066 h 2133105"/>
              <a:gd name="connsiteX87" fmla="*/ 6414448 w 8857397"/>
              <a:gd name="connsiteY87" fmla="*/ 181475 h 2133105"/>
              <a:gd name="connsiteX88" fmla="*/ 6496335 w 8857397"/>
              <a:gd name="connsiteY88" fmla="*/ 126884 h 2133105"/>
              <a:gd name="connsiteX89" fmla="*/ 6578221 w 8857397"/>
              <a:gd name="connsiteY89" fmla="*/ 99589 h 2133105"/>
              <a:gd name="connsiteX90" fmla="*/ 6632812 w 8857397"/>
              <a:gd name="connsiteY90" fmla="*/ 85941 h 2133105"/>
              <a:gd name="connsiteX91" fmla="*/ 6714699 w 8857397"/>
              <a:gd name="connsiteY91" fmla="*/ 58646 h 2133105"/>
              <a:gd name="connsiteX92" fmla="*/ 6960359 w 8857397"/>
              <a:gd name="connsiteY92" fmla="*/ 17702 h 2133105"/>
              <a:gd name="connsiteX93" fmla="*/ 7083188 w 8857397"/>
              <a:gd name="connsiteY93" fmla="*/ 58646 h 2133105"/>
              <a:gd name="connsiteX94" fmla="*/ 7124132 w 8857397"/>
              <a:gd name="connsiteY94" fmla="*/ 72293 h 2133105"/>
              <a:gd name="connsiteX95" fmla="*/ 7410735 w 8857397"/>
              <a:gd name="connsiteY95" fmla="*/ 85941 h 2133105"/>
              <a:gd name="connsiteX96" fmla="*/ 7779224 w 8857397"/>
              <a:gd name="connsiteY96" fmla="*/ 113237 h 2133105"/>
              <a:gd name="connsiteX97" fmla="*/ 7902054 w 8857397"/>
              <a:gd name="connsiteY97" fmla="*/ 140532 h 2133105"/>
              <a:gd name="connsiteX98" fmla="*/ 7997588 w 8857397"/>
              <a:gd name="connsiteY98" fmla="*/ 167828 h 2133105"/>
              <a:gd name="connsiteX99" fmla="*/ 8161362 w 8857397"/>
              <a:gd name="connsiteY99" fmla="*/ 154180 h 2133105"/>
              <a:gd name="connsiteX100" fmla="*/ 8229600 w 8857397"/>
              <a:gd name="connsiteY100" fmla="*/ 140532 h 2133105"/>
              <a:gd name="connsiteX101" fmla="*/ 8652681 w 8857397"/>
              <a:gd name="connsiteY101" fmla="*/ 126884 h 2133105"/>
              <a:gd name="connsiteX102" fmla="*/ 8857397 w 8857397"/>
              <a:gd name="connsiteY102" fmla="*/ 126884 h 213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857397" h="2133105">
                <a:moveTo>
                  <a:pt x="0" y="1095875"/>
                </a:moveTo>
                <a:cubicBezTo>
                  <a:pt x="182605" y="1035008"/>
                  <a:pt x="7894" y="1085102"/>
                  <a:pt x="354842" y="1054932"/>
                </a:cubicBezTo>
                <a:cubicBezTo>
                  <a:pt x="369174" y="1053686"/>
                  <a:pt x="381829" y="1044773"/>
                  <a:pt x="395785" y="1041284"/>
                </a:cubicBezTo>
                <a:cubicBezTo>
                  <a:pt x="418289" y="1035658"/>
                  <a:pt x="441006" y="1030514"/>
                  <a:pt x="464024" y="1027637"/>
                </a:cubicBezTo>
                <a:cubicBezTo>
                  <a:pt x="513884" y="1021405"/>
                  <a:pt x="564108" y="1018538"/>
                  <a:pt x="614150" y="1013989"/>
                </a:cubicBezTo>
                <a:cubicBezTo>
                  <a:pt x="627798" y="1009440"/>
                  <a:pt x="641050" y="1003462"/>
                  <a:pt x="655093" y="1000341"/>
                </a:cubicBezTo>
                <a:cubicBezTo>
                  <a:pt x="741809" y="981070"/>
                  <a:pt x="824448" y="979965"/>
                  <a:pt x="914400" y="973046"/>
                </a:cubicBezTo>
                <a:lnTo>
                  <a:pt x="996287" y="1027637"/>
                </a:lnTo>
                <a:cubicBezTo>
                  <a:pt x="1009935" y="1036735"/>
                  <a:pt x="1025632" y="1043334"/>
                  <a:pt x="1037230" y="1054932"/>
                </a:cubicBezTo>
                <a:cubicBezTo>
                  <a:pt x="1050878" y="1068580"/>
                  <a:pt x="1065818" y="1081048"/>
                  <a:pt x="1078174" y="1095875"/>
                </a:cubicBezTo>
                <a:cubicBezTo>
                  <a:pt x="1088675" y="1108476"/>
                  <a:pt x="1093871" y="1125220"/>
                  <a:pt x="1105469" y="1136819"/>
                </a:cubicBezTo>
                <a:cubicBezTo>
                  <a:pt x="1117067" y="1148417"/>
                  <a:pt x="1132764" y="1155016"/>
                  <a:pt x="1146412" y="1164114"/>
                </a:cubicBezTo>
                <a:lnTo>
                  <a:pt x="1228299" y="1286944"/>
                </a:lnTo>
                <a:cubicBezTo>
                  <a:pt x="1237397" y="1300592"/>
                  <a:pt x="1241946" y="1318789"/>
                  <a:pt x="1255594" y="1327887"/>
                </a:cubicBezTo>
                <a:lnTo>
                  <a:pt x="1296538" y="1355183"/>
                </a:lnTo>
                <a:cubicBezTo>
                  <a:pt x="1339792" y="1420066"/>
                  <a:pt x="1308273" y="1390940"/>
                  <a:pt x="1405720" y="1423422"/>
                </a:cubicBezTo>
                <a:lnTo>
                  <a:pt x="1446663" y="1437069"/>
                </a:lnTo>
                <a:cubicBezTo>
                  <a:pt x="1473959" y="1455266"/>
                  <a:pt x="1505353" y="1468463"/>
                  <a:pt x="1528550" y="1491660"/>
                </a:cubicBezTo>
                <a:cubicBezTo>
                  <a:pt x="1648185" y="1611298"/>
                  <a:pt x="1501769" y="1459525"/>
                  <a:pt x="1596788" y="1573547"/>
                </a:cubicBezTo>
                <a:cubicBezTo>
                  <a:pt x="1609144" y="1588374"/>
                  <a:pt x="1624084" y="1600842"/>
                  <a:pt x="1637732" y="1614490"/>
                </a:cubicBezTo>
                <a:cubicBezTo>
                  <a:pt x="1642281" y="1628138"/>
                  <a:pt x="1643399" y="1643464"/>
                  <a:pt x="1651379" y="1655434"/>
                </a:cubicBezTo>
                <a:cubicBezTo>
                  <a:pt x="1680587" y="1699246"/>
                  <a:pt x="1690342" y="1695717"/>
                  <a:pt x="1733266" y="1710025"/>
                </a:cubicBezTo>
                <a:cubicBezTo>
                  <a:pt x="1794313" y="1801593"/>
                  <a:pt x="1722399" y="1711878"/>
                  <a:pt x="1801505" y="1764616"/>
                </a:cubicBezTo>
                <a:cubicBezTo>
                  <a:pt x="1817564" y="1775322"/>
                  <a:pt x="1830092" y="1790732"/>
                  <a:pt x="1842448" y="1805559"/>
                </a:cubicBezTo>
                <a:cubicBezTo>
                  <a:pt x="1852949" y="1818160"/>
                  <a:pt x="1856936" y="1836255"/>
                  <a:pt x="1869744" y="1846502"/>
                </a:cubicBezTo>
                <a:cubicBezTo>
                  <a:pt x="1880978" y="1855489"/>
                  <a:pt x="1897039" y="1855601"/>
                  <a:pt x="1910687" y="1860150"/>
                </a:cubicBezTo>
                <a:cubicBezTo>
                  <a:pt x="1919785" y="1873798"/>
                  <a:pt x="1926384" y="1889495"/>
                  <a:pt x="1937982" y="1901093"/>
                </a:cubicBezTo>
                <a:cubicBezTo>
                  <a:pt x="2045343" y="2008454"/>
                  <a:pt x="1908073" y="1835178"/>
                  <a:pt x="2019869" y="1969332"/>
                </a:cubicBezTo>
                <a:cubicBezTo>
                  <a:pt x="2030370" y="1981933"/>
                  <a:pt x="2033256" y="2001582"/>
                  <a:pt x="2047165" y="2010275"/>
                </a:cubicBezTo>
                <a:cubicBezTo>
                  <a:pt x="2071563" y="2025524"/>
                  <a:pt x="2101756" y="2028472"/>
                  <a:pt x="2129051" y="2037571"/>
                </a:cubicBezTo>
                <a:lnTo>
                  <a:pt x="2169994" y="2051219"/>
                </a:lnTo>
                <a:cubicBezTo>
                  <a:pt x="2183642" y="2055768"/>
                  <a:pt x="2198071" y="2058432"/>
                  <a:pt x="2210938" y="2064866"/>
                </a:cubicBezTo>
                <a:cubicBezTo>
                  <a:pt x="2291264" y="2105030"/>
                  <a:pt x="2246227" y="2085728"/>
                  <a:pt x="2347415" y="2119457"/>
                </a:cubicBezTo>
                <a:lnTo>
                  <a:pt x="2388359" y="2133105"/>
                </a:lnTo>
                <a:lnTo>
                  <a:pt x="2552132" y="2119457"/>
                </a:lnTo>
                <a:cubicBezTo>
                  <a:pt x="2620335" y="2114405"/>
                  <a:pt x="2688715" y="2111735"/>
                  <a:pt x="2756848" y="2105810"/>
                </a:cubicBezTo>
                <a:cubicBezTo>
                  <a:pt x="2793387" y="2102633"/>
                  <a:pt x="2829636" y="2096711"/>
                  <a:pt x="2866030" y="2092162"/>
                </a:cubicBezTo>
                <a:cubicBezTo>
                  <a:pt x="2907064" y="2078484"/>
                  <a:pt x="2912643" y="2080614"/>
                  <a:pt x="2947917" y="2051219"/>
                </a:cubicBezTo>
                <a:cubicBezTo>
                  <a:pt x="3016071" y="1994423"/>
                  <a:pt x="2957849" y="2020611"/>
                  <a:pt x="3029803" y="1996628"/>
                </a:cubicBezTo>
                <a:cubicBezTo>
                  <a:pt x="3043451" y="1987529"/>
                  <a:pt x="3056076" y="1976668"/>
                  <a:pt x="3070747" y="1969332"/>
                </a:cubicBezTo>
                <a:cubicBezTo>
                  <a:pt x="3128867" y="1940272"/>
                  <a:pt x="3097877" y="1975323"/>
                  <a:pt x="3152633" y="1928389"/>
                </a:cubicBezTo>
                <a:cubicBezTo>
                  <a:pt x="3235060" y="1857738"/>
                  <a:pt x="3172936" y="1885227"/>
                  <a:pt x="3248168" y="1860150"/>
                </a:cubicBezTo>
                <a:cubicBezTo>
                  <a:pt x="3257266" y="1846502"/>
                  <a:pt x="3262655" y="1829454"/>
                  <a:pt x="3275463" y="1819207"/>
                </a:cubicBezTo>
                <a:cubicBezTo>
                  <a:pt x="3286696" y="1810220"/>
                  <a:pt x="3303539" y="1811993"/>
                  <a:pt x="3316406" y="1805559"/>
                </a:cubicBezTo>
                <a:cubicBezTo>
                  <a:pt x="3331077" y="1798223"/>
                  <a:pt x="3344749" y="1788764"/>
                  <a:pt x="3357350" y="1778263"/>
                </a:cubicBezTo>
                <a:cubicBezTo>
                  <a:pt x="3404452" y="1739011"/>
                  <a:pt x="3411192" y="1705725"/>
                  <a:pt x="3480179" y="1682729"/>
                </a:cubicBezTo>
                <a:cubicBezTo>
                  <a:pt x="3521213" y="1669051"/>
                  <a:pt x="3526791" y="1671182"/>
                  <a:pt x="3562066" y="1641786"/>
                </a:cubicBezTo>
                <a:cubicBezTo>
                  <a:pt x="3576893" y="1629430"/>
                  <a:pt x="3588182" y="1613199"/>
                  <a:pt x="3603009" y="1600843"/>
                </a:cubicBezTo>
                <a:cubicBezTo>
                  <a:pt x="3649293" y="1562273"/>
                  <a:pt x="3634207" y="1581623"/>
                  <a:pt x="3684896" y="1559899"/>
                </a:cubicBezTo>
                <a:cubicBezTo>
                  <a:pt x="3802948" y="1509306"/>
                  <a:pt x="3684411" y="1550963"/>
                  <a:pt x="3780430" y="1518956"/>
                </a:cubicBezTo>
                <a:cubicBezTo>
                  <a:pt x="3912439" y="1419950"/>
                  <a:pt x="3771757" y="1516470"/>
                  <a:pt x="3875965" y="1464365"/>
                </a:cubicBezTo>
                <a:cubicBezTo>
                  <a:pt x="3981786" y="1411454"/>
                  <a:pt x="3854944" y="1457723"/>
                  <a:pt x="3957851" y="1423422"/>
                </a:cubicBezTo>
                <a:cubicBezTo>
                  <a:pt x="4075177" y="1345203"/>
                  <a:pt x="3926738" y="1438977"/>
                  <a:pt x="4039738" y="1382478"/>
                </a:cubicBezTo>
                <a:cubicBezTo>
                  <a:pt x="4054409" y="1375143"/>
                  <a:pt x="4065692" y="1361845"/>
                  <a:pt x="4080681" y="1355183"/>
                </a:cubicBezTo>
                <a:cubicBezTo>
                  <a:pt x="4106973" y="1343498"/>
                  <a:pt x="4138628" y="1343847"/>
                  <a:pt x="4162568" y="1327887"/>
                </a:cubicBezTo>
                <a:cubicBezTo>
                  <a:pt x="4176216" y="1318789"/>
                  <a:pt x="4188840" y="1307927"/>
                  <a:pt x="4203511" y="1300592"/>
                </a:cubicBezTo>
                <a:cubicBezTo>
                  <a:pt x="4216378" y="1294158"/>
                  <a:pt x="4231878" y="1293930"/>
                  <a:pt x="4244454" y="1286944"/>
                </a:cubicBezTo>
                <a:cubicBezTo>
                  <a:pt x="4273131" y="1271012"/>
                  <a:pt x="4295219" y="1242727"/>
                  <a:pt x="4326341" y="1232353"/>
                </a:cubicBezTo>
                <a:cubicBezTo>
                  <a:pt x="4339989" y="1227804"/>
                  <a:pt x="4354708" y="1225691"/>
                  <a:pt x="4367284" y="1218705"/>
                </a:cubicBezTo>
                <a:cubicBezTo>
                  <a:pt x="4395961" y="1202773"/>
                  <a:pt x="4418049" y="1174488"/>
                  <a:pt x="4449171" y="1164114"/>
                </a:cubicBezTo>
                <a:cubicBezTo>
                  <a:pt x="4495102" y="1148803"/>
                  <a:pt x="4497488" y="1150152"/>
                  <a:pt x="4544705" y="1123171"/>
                </a:cubicBezTo>
                <a:cubicBezTo>
                  <a:pt x="4558946" y="1115033"/>
                  <a:pt x="4570659" y="1102537"/>
                  <a:pt x="4585648" y="1095875"/>
                </a:cubicBezTo>
                <a:cubicBezTo>
                  <a:pt x="4611940" y="1084190"/>
                  <a:pt x="4667535" y="1068580"/>
                  <a:pt x="4667535" y="1068580"/>
                </a:cubicBezTo>
                <a:cubicBezTo>
                  <a:pt x="4732419" y="1025323"/>
                  <a:pt x="4692916" y="1046472"/>
                  <a:pt x="4790365" y="1013989"/>
                </a:cubicBezTo>
                <a:lnTo>
                  <a:pt x="4831308" y="1000341"/>
                </a:lnTo>
                <a:cubicBezTo>
                  <a:pt x="4875275" y="956374"/>
                  <a:pt x="4866965" y="956053"/>
                  <a:pt x="4926842" y="932102"/>
                </a:cubicBezTo>
                <a:cubicBezTo>
                  <a:pt x="4953556" y="921416"/>
                  <a:pt x="5008729" y="904807"/>
                  <a:pt x="5008729" y="904807"/>
                </a:cubicBezTo>
                <a:cubicBezTo>
                  <a:pt x="5022377" y="895708"/>
                  <a:pt x="5033689" y="881199"/>
                  <a:pt x="5049672" y="877511"/>
                </a:cubicBezTo>
                <a:cubicBezTo>
                  <a:pt x="5094221" y="867230"/>
                  <a:pt x="5140890" y="870329"/>
                  <a:pt x="5186150" y="863863"/>
                </a:cubicBezTo>
                <a:cubicBezTo>
                  <a:pt x="5204718" y="861210"/>
                  <a:pt x="5222706" y="855369"/>
                  <a:pt x="5240741" y="850216"/>
                </a:cubicBezTo>
                <a:cubicBezTo>
                  <a:pt x="5254573" y="846264"/>
                  <a:pt x="5269108" y="843554"/>
                  <a:pt x="5281684" y="836568"/>
                </a:cubicBezTo>
                <a:cubicBezTo>
                  <a:pt x="5310361" y="820636"/>
                  <a:pt x="5332449" y="792351"/>
                  <a:pt x="5363571" y="781977"/>
                </a:cubicBezTo>
                <a:cubicBezTo>
                  <a:pt x="5423815" y="761895"/>
                  <a:pt x="5391647" y="774762"/>
                  <a:pt x="5459105" y="741034"/>
                </a:cubicBezTo>
                <a:cubicBezTo>
                  <a:pt x="5468203" y="727386"/>
                  <a:pt x="5473592" y="710337"/>
                  <a:pt x="5486400" y="700090"/>
                </a:cubicBezTo>
                <a:cubicBezTo>
                  <a:pt x="5497634" y="691103"/>
                  <a:pt x="5514477" y="692877"/>
                  <a:pt x="5527344" y="686443"/>
                </a:cubicBezTo>
                <a:cubicBezTo>
                  <a:pt x="5542015" y="679108"/>
                  <a:pt x="5553616" y="666483"/>
                  <a:pt x="5568287" y="659147"/>
                </a:cubicBezTo>
                <a:cubicBezTo>
                  <a:pt x="5681309" y="602635"/>
                  <a:pt x="5532819" y="696438"/>
                  <a:pt x="5650174" y="618204"/>
                </a:cubicBezTo>
                <a:cubicBezTo>
                  <a:pt x="5659272" y="604556"/>
                  <a:pt x="5664661" y="587507"/>
                  <a:pt x="5677469" y="577260"/>
                </a:cubicBezTo>
                <a:cubicBezTo>
                  <a:pt x="5688702" y="568273"/>
                  <a:pt x="5708240" y="573785"/>
                  <a:pt x="5718412" y="563613"/>
                </a:cubicBezTo>
                <a:cubicBezTo>
                  <a:pt x="5827912" y="454113"/>
                  <a:pt x="5721301" y="498960"/>
                  <a:pt x="5813947" y="468078"/>
                </a:cubicBezTo>
                <a:cubicBezTo>
                  <a:pt x="5818496" y="454430"/>
                  <a:pt x="5817422" y="437307"/>
                  <a:pt x="5827594" y="427135"/>
                </a:cubicBezTo>
                <a:cubicBezTo>
                  <a:pt x="5837767" y="416962"/>
                  <a:pt x="5855962" y="420474"/>
                  <a:pt x="5868538" y="413487"/>
                </a:cubicBezTo>
                <a:cubicBezTo>
                  <a:pt x="5897215" y="397555"/>
                  <a:pt x="5921082" y="373567"/>
                  <a:pt x="5950424" y="358896"/>
                </a:cubicBezTo>
                <a:cubicBezTo>
                  <a:pt x="5968621" y="349798"/>
                  <a:pt x="5986125" y="339157"/>
                  <a:pt x="6005015" y="331601"/>
                </a:cubicBezTo>
                <a:cubicBezTo>
                  <a:pt x="6031729" y="320915"/>
                  <a:pt x="6062962" y="320265"/>
                  <a:pt x="6086902" y="304305"/>
                </a:cubicBezTo>
                <a:cubicBezTo>
                  <a:pt x="6100550" y="295207"/>
                  <a:pt x="6113604" y="285148"/>
                  <a:pt x="6127845" y="277010"/>
                </a:cubicBezTo>
                <a:cubicBezTo>
                  <a:pt x="6161884" y="257559"/>
                  <a:pt x="6186766" y="246051"/>
                  <a:pt x="6223379" y="236066"/>
                </a:cubicBezTo>
                <a:cubicBezTo>
                  <a:pt x="6238784" y="231865"/>
                  <a:pt x="6390304" y="197571"/>
                  <a:pt x="6414448" y="181475"/>
                </a:cubicBezTo>
                <a:cubicBezTo>
                  <a:pt x="6441744" y="163278"/>
                  <a:pt x="6465213" y="137258"/>
                  <a:pt x="6496335" y="126884"/>
                </a:cubicBezTo>
                <a:cubicBezTo>
                  <a:pt x="6523630" y="117786"/>
                  <a:pt x="6550308" y="106567"/>
                  <a:pt x="6578221" y="99589"/>
                </a:cubicBezTo>
                <a:cubicBezTo>
                  <a:pt x="6596418" y="95040"/>
                  <a:pt x="6614846" y="91331"/>
                  <a:pt x="6632812" y="85941"/>
                </a:cubicBezTo>
                <a:cubicBezTo>
                  <a:pt x="6660371" y="77673"/>
                  <a:pt x="6714699" y="58646"/>
                  <a:pt x="6714699" y="58646"/>
                </a:cubicBezTo>
                <a:cubicBezTo>
                  <a:pt x="6842165" y="-26333"/>
                  <a:pt x="6763893" y="1330"/>
                  <a:pt x="6960359" y="17702"/>
                </a:cubicBezTo>
                <a:lnTo>
                  <a:pt x="7083188" y="58646"/>
                </a:lnTo>
                <a:cubicBezTo>
                  <a:pt x="7096836" y="63195"/>
                  <a:pt x="7109762" y="71609"/>
                  <a:pt x="7124132" y="72293"/>
                </a:cubicBezTo>
                <a:lnTo>
                  <a:pt x="7410735" y="85941"/>
                </a:lnTo>
                <a:cubicBezTo>
                  <a:pt x="7533661" y="93624"/>
                  <a:pt x="7779224" y="113237"/>
                  <a:pt x="7779224" y="113237"/>
                </a:cubicBezTo>
                <a:cubicBezTo>
                  <a:pt x="7826136" y="122619"/>
                  <a:pt x="7857076" y="127681"/>
                  <a:pt x="7902054" y="140532"/>
                </a:cubicBezTo>
                <a:cubicBezTo>
                  <a:pt x="8039109" y="179691"/>
                  <a:pt x="7826927" y="125162"/>
                  <a:pt x="7997588" y="167828"/>
                </a:cubicBezTo>
                <a:cubicBezTo>
                  <a:pt x="8052179" y="163279"/>
                  <a:pt x="8106957" y="160581"/>
                  <a:pt x="8161362" y="154180"/>
                </a:cubicBezTo>
                <a:cubicBezTo>
                  <a:pt x="8184400" y="151470"/>
                  <a:pt x="8206439" y="141819"/>
                  <a:pt x="8229600" y="140532"/>
                </a:cubicBezTo>
                <a:cubicBezTo>
                  <a:pt x="8370483" y="132705"/>
                  <a:pt x="8511654" y="131433"/>
                  <a:pt x="8652681" y="126884"/>
                </a:cubicBezTo>
                <a:cubicBezTo>
                  <a:pt x="8840244" y="141312"/>
                  <a:pt x="8777049" y="167059"/>
                  <a:pt x="8857397" y="126884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 rot="840000">
            <a:off x="4396222" y="2808534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chemeClr val="bg1"/>
                </a:solidFill>
              </a:rPr>
              <a:t>400 m</a:t>
            </a:r>
            <a:endParaRPr lang="fr-BE" sz="3600" b="1" dirty="0">
              <a:solidFill>
                <a:schemeClr val="bg1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119959" y="2653668"/>
            <a:ext cx="5904656" cy="1584176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>
            <a:off x="467544" y="1412776"/>
            <a:ext cx="288032" cy="64807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9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fr-BE" sz="2800" dirty="0" smtClean="0"/>
              <a:t>Confluence de la Senne et de la </a:t>
            </a:r>
            <a:r>
              <a:rPr lang="fr-BE" sz="2800" dirty="0" err="1" smtClean="0"/>
              <a:t>Sennette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  <p:sp>
        <p:nvSpPr>
          <p:cNvPr id="5" name="ZoneTexte 4"/>
          <p:cNvSpPr txBox="1"/>
          <p:nvPr/>
        </p:nvSpPr>
        <p:spPr>
          <a:xfrm rot="960000">
            <a:off x="5198186" y="5209063"/>
            <a:ext cx="1573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 err="1" smtClean="0">
                <a:solidFill>
                  <a:schemeClr val="bg1"/>
                </a:solidFill>
              </a:rPr>
              <a:t>Cetraval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">
            <a:off x="6490076" y="3773914"/>
            <a:ext cx="2402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Rue des déportés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74662" y="2204864"/>
            <a:ext cx="1121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Ecluse de </a:t>
            </a:r>
            <a:br>
              <a:rPr lang="fr-BE" b="1" dirty="0" smtClean="0">
                <a:solidFill>
                  <a:schemeClr val="bg1"/>
                </a:solidFill>
              </a:rPr>
            </a:br>
            <a:r>
              <a:rPr lang="fr-BE" b="1" dirty="0" err="1" smtClean="0">
                <a:solidFill>
                  <a:schemeClr val="bg1"/>
                </a:solidFill>
              </a:rPr>
              <a:t>Lembeek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312693" y="4869160"/>
            <a:ext cx="1364776" cy="1927285"/>
          </a:xfrm>
          <a:custGeom>
            <a:avLst/>
            <a:gdLst>
              <a:gd name="connsiteX0" fmla="*/ 1364776 w 1364776"/>
              <a:gd name="connsiteY0" fmla="*/ 1583140 h 1583140"/>
              <a:gd name="connsiteX1" fmla="*/ 1296537 w 1364776"/>
              <a:gd name="connsiteY1" fmla="*/ 1528549 h 1583140"/>
              <a:gd name="connsiteX2" fmla="*/ 1187355 w 1364776"/>
              <a:gd name="connsiteY2" fmla="*/ 1514901 h 1583140"/>
              <a:gd name="connsiteX3" fmla="*/ 1105468 w 1364776"/>
              <a:gd name="connsiteY3" fmla="*/ 1487606 h 1583140"/>
              <a:gd name="connsiteX4" fmla="*/ 1064525 w 1364776"/>
              <a:gd name="connsiteY4" fmla="*/ 1473958 h 1583140"/>
              <a:gd name="connsiteX5" fmla="*/ 1023582 w 1364776"/>
              <a:gd name="connsiteY5" fmla="*/ 1460310 h 1583140"/>
              <a:gd name="connsiteX6" fmla="*/ 996286 w 1364776"/>
              <a:gd name="connsiteY6" fmla="*/ 1419367 h 1583140"/>
              <a:gd name="connsiteX7" fmla="*/ 955343 w 1364776"/>
              <a:gd name="connsiteY7" fmla="*/ 1392072 h 1583140"/>
              <a:gd name="connsiteX8" fmla="*/ 928047 w 1364776"/>
              <a:gd name="connsiteY8" fmla="*/ 1296537 h 1583140"/>
              <a:gd name="connsiteX9" fmla="*/ 887104 w 1364776"/>
              <a:gd name="connsiteY9" fmla="*/ 1173707 h 1583140"/>
              <a:gd name="connsiteX10" fmla="*/ 873456 w 1364776"/>
              <a:gd name="connsiteY10" fmla="*/ 1132764 h 1583140"/>
              <a:gd name="connsiteX11" fmla="*/ 846161 w 1364776"/>
              <a:gd name="connsiteY11" fmla="*/ 696036 h 1583140"/>
              <a:gd name="connsiteX12" fmla="*/ 805217 w 1364776"/>
              <a:gd name="connsiteY12" fmla="*/ 614149 h 1583140"/>
              <a:gd name="connsiteX13" fmla="*/ 764274 w 1364776"/>
              <a:gd name="connsiteY13" fmla="*/ 600501 h 1583140"/>
              <a:gd name="connsiteX14" fmla="*/ 682388 w 1364776"/>
              <a:gd name="connsiteY14" fmla="*/ 545910 h 1583140"/>
              <a:gd name="connsiteX15" fmla="*/ 545910 w 1364776"/>
              <a:gd name="connsiteY15" fmla="*/ 504967 h 1583140"/>
              <a:gd name="connsiteX16" fmla="*/ 518614 w 1364776"/>
              <a:gd name="connsiteY16" fmla="*/ 409433 h 1583140"/>
              <a:gd name="connsiteX17" fmla="*/ 477671 w 1364776"/>
              <a:gd name="connsiteY17" fmla="*/ 327546 h 1583140"/>
              <a:gd name="connsiteX18" fmla="*/ 436728 w 1364776"/>
              <a:gd name="connsiteY18" fmla="*/ 232012 h 1583140"/>
              <a:gd name="connsiteX19" fmla="*/ 395785 w 1364776"/>
              <a:gd name="connsiteY19" fmla="*/ 218364 h 1583140"/>
              <a:gd name="connsiteX20" fmla="*/ 354841 w 1364776"/>
              <a:gd name="connsiteY20" fmla="*/ 191069 h 1583140"/>
              <a:gd name="connsiteX21" fmla="*/ 272955 w 1364776"/>
              <a:gd name="connsiteY21" fmla="*/ 163773 h 1583140"/>
              <a:gd name="connsiteX22" fmla="*/ 232011 w 1364776"/>
              <a:gd name="connsiteY22" fmla="*/ 136478 h 1583140"/>
              <a:gd name="connsiteX23" fmla="*/ 150125 w 1364776"/>
              <a:gd name="connsiteY23" fmla="*/ 109182 h 1583140"/>
              <a:gd name="connsiteX24" fmla="*/ 68238 w 1364776"/>
              <a:gd name="connsiteY24" fmla="*/ 54591 h 1583140"/>
              <a:gd name="connsiteX25" fmla="*/ 40943 w 1364776"/>
              <a:gd name="connsiteY25" fmla="*/ 13648 h 1583140"/>
              <a:gd name="connsiteX26" fmla="*/ 0 w 1364776"/>
              <a:gd name="connsiteY26" fmla="*/ 0 h 158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64776" h="1583140">
                <a:moveTo>
                  <a:pt x="1364776" y="1583140"/>
                </a:moveTo>
                <a:cubicBezTo>
                  <a:pt x="1342030" y="1564943"/>
                  <a:pt x="1323725" y="1539006"/>
                  <a:pt x="1296537" y="1528549"/>
                </a:cubicBezTo>
                <a:cubicBezTo>
                  <a:pt x="1262304" y="1515383"/>
                  <a:pt x="1223218" y="1522586"/>
                  <a:pt x="1187355" y="1514901"/>
                </a:cubicBezTo>
                <a:cubicBezTo>
                  <a:pt x="1159222" y="1508872"/>
                  <a:pt x="1132764" y="1496704"/>
                  <a:pt x="1105468" y="1487606"/>
                </a:cubicBezTo>
                <a:lnTo>
                  <a:pt x="1064525" y="1473958"/>
                </a:lnTo>
                <a:lnTo>
                  <a:pt x="1023582" y="1460310"/>
                </a:lnTo>
                <a:cubicBezTo>
                  <a:pt x="1014483" y="1446662"/>
                  <a:pt x="1007884" y="1430965"/>
                  <a:pt x="996286" y="1419367"/>
                </a:cubicBezTo>
                <a:cubicBezTo>
                  <a:pt x="984688" y="1407769"/>
                  <a:pt x="965589" y="1404880"/>
                  <a:pt x="955343" y="1392072"/>
                </a:cubicBezTo>
                <a:cubicBezTo>
                  <a:pt x="948005" y="1382899"/>
                  <a:pt x="929224" y="1300460"/>
                  <a:pt x="928047" y="1296537"/>
                </a:cubicBezTo>
                <a:cubicBezTo>
                  <a:pt x="928045" y="1296530"/>
                  <a:pt x="893929" y="1194181"/>
                  <a:pt x="887104" y="1173707"/>
                </a:cubicBezTo>
                <a:lnTo>
                  <a:pt x="873456" y="1132764"/>
                </a:lnTo>
                <a:cubicBezTo>
                  <a:pt x="864358" y="987188"/>
                  <a:pt x="892286" y="834411"/>
                  <a:pt x="846161" y="696036"/>
                </a:cubicBezTo>
                <a:cubicBezTo>
                  <a:pt x="837170" y="669063"/>
                  <a:pt x="829270" y="633391"/>
                  <a:pt x="805217" y="614149"/>
                </a:cubicBezTo>
                <a:cubicBezTo>
                  <a:pt x="793983" y="605162"/>
                  <a:pt x="776850" y="607487"/>
                  <a:pt x="764274" y="600501"/>
                </a:cubicBezTo>
                <a:cubicBezTo>
                  <a:pt x="735597" y="584569"/>
                  <a:pt x="713510" y="556284"/>
                  <a:pt x="682388" y="545910"/>
                </a:cubicBezTo>
                <a:cubicBezTo>
                  <a:pt x="582706" y="512684"/>
                  <a:pt x="628414" y="525593"/>
                  <a:pt x="545910" y="504967"/>
                </a:cubicBezTo>
                <a:cubicBezTo>
                  <a:pt x="541537" y="487474"/>
                  <a:pt x="528404" y="429014"/>
                  <a:pt x="518614" y="409433"/>
                </a:cubicBezTo>
                <a:cubicBezTo>
                  <a:pt x="478740" y="329684"/>
                  <a:pt x="500540" y="407585"/>
                  <a:pt x="477671" y="327546"/>
                </a:cubicBezTo>
                <a:cubicBezTo>
                  <a:pt x="467958" y="293552"/>
                  <a:pt x="467508" y="256636"/>
                  <a:pt x="436728" y="232012"/>
                </a:cubicBezTo>
                <a:cubicBezTo>
                  <a:pt x="425495" y="223025"/>
                  <a:pt x="408652" y="224798"/>
                  <a:pt x="395785" y="218364"/>
                </a:cubicBezTo>
                <a:cubicBezTo>
                  <a:pt x="381114" y="211029"/>
                  <a:pt x="369830" y="197731"/>
                  <a:pt x="354841" y="191069"/>
                </a:cubicBezTo>
                <a:cubicBezTo>
                  <a:pt x="328549" y="179384"/>
                  <a:pt x="296895" y="179732"/>
                  <a:pt x="272955" y="163773"/>
                </a:cubicBezTo>
                <a:cubicBezTo>
                  <a:pt x="259307" y="154675"/>
                  <a:pt x="247000" y="143140"/>
                  <a:pt x="232011" y="136478"/>
                </a:cubicBezTo>
                <a:cubicBezTo>
                  <a:pt x="205719" y="124793"/>
                  <a:pt x="174065" y="125142"/>
                  <a:pt x="150125" y="109182"/>
                </a:cubicBezTo>
                <a:lnTo>
                  <a:pt x="68238" y="54591"/>
                </a:lnTo>
                <a:cubicBezTo>
                  <a:pt x="59140" y="40943"/>
                  <a:pt x="53751" y="23895"/>
                  <a:pt x="40943" y="13648"/>
                </a:cubicBezTo>
                <a:cubicBezTo>
                  <a:pt x="29710" y="4661"/>
                  <a:pt x="0" y="0"/>
                  <a:pt x="0" y="0"/>
                </a:cubicBezTo>
              </a:path>
            </a:pathLst>
          </a:custGeom>
          <a:noFill/>
          <a:ln w="50800"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orme libre 8"/>
          <p:cNvSpPr/>
          <p:nvPr/>
        </p:nvSpPr>
        <p:spPr>
          <a:xfrm>
            <a:off x="2238233" y="2528029"/>
            <a:ext cx="2511188" cy="4268416"/>
          </a:xfrm>
          <a:custGeom>
            <a:avLst/>
            <a:gdLst>
              <a:gd name="connsiteX0" fmla="*/ 13648 w 2511188"/>
              <a:gd name="connsiteY0" fmla="*/ 3603008 h 3603008"/>
              <a:gd name="connsiteX1" fmla="*/ 27295 w 2511188"/>
              <a:gd name="connsiteY1" fmla="*/ 3084394 h 3603008"/>
              <a:gd name="connsiteX2" fmla="*/ 54591 w 2511188"/>
              <a:gd name="connsiteY2" fmla="*/ 2852382 h 3603008"/>
              <a:gd name="connsiteX3" fmla="*/ 40943 w 2511188"/>
              <a:gd name="connsiteY3" fmla="*/ 2429301 h 3603008"/>
              <a:gd name="connsiteX4" fmla="*/ 27295 w 2511188"/>
              <a:gd name="connsiteY4" fmla="*/ 2388358 h 3603008"/>
              <a:gd name="connsiteX5" fmla="*/ 0 w 2511188"/>
              <a:gd name="connsiteY5" fmla="*/ 2347414 h 3603008"/>
              <a:gd name="connsiteX6" fmla="*/ 13648 w 2511188"/>
              <a:gd name="connsiteY6" fmla="*/ 2292823 h 3603008"/>
              <a:gd name="connsiteX7" fmla="*/ 54591 w 2511188"/>
              <a:gd name="connsiteY7" fmla="*/ 2279176 h 3603008"/>
              <a:gd name="connsiteX8" fmla="*/ 218364 w 2511188"/>
              <a:gd name="connsiteY8" fmla="*/ 2265528 h 3603008"/>
              <a:gd name="connsiteX9" fmla="*/ 259307 w 2511188"/>
              <a:gd name="connsiteY9" fmla="*/ 2251880 h 3603008"/>
              <a:gd name="connsiteX10" fmla="*/ 423080 w 2511188"/>
              <a:gd name="connsiteY10" fmla="*/ 2224585 h 3603008"/>
              <a:gd name="connsiteX11" fmla="*/ 573206 w 2511188"/>
              <a:gd name="connsiteY11" fmla="*/ 2224585 h 3603008"/>
              <a:gd name="connsiteX12" fmla="*/ 682388 w 2511188"/>
              <a:gd name="connsiteY12" fmla="*/ 2210937 h 3603008"/>
              <a:gd name="connsiteX13" fmla="*/ 1228298 w 2511188"/>
              <a:gd name="connsiteY13" fmla="*/ 2197289 h 3603008"/>
              <a:gd name="connsiteX14" fmla="*/ 1351128 w 2511188"/>
              <a:gd name="connsiteY14" fmla="*/ 2156346 h 3603008"/>
              <a:gd name="connsiteX15" fmla="*/ 1392071 w 2511188"/>
              <a:gd name="connsiteY15" fmla="*/ 2142698 h 3603008"/>
              <a:gd name="connsiteX16" fmla="*/ 1501254 w 2511188"/>
              <a:gd name="connsiteY16" fmla="*/ 2129050 h 3603008"/>
              <a:gd name="connsiteX17" fmla="*/ 1924334 w 2511188"/>
              <a:gd name="connsiteY17" fmla="*/ 2101755 h 3603008"/>
              <a:gd name="connsiteX18" fmla="*/ 2006221 w 2511188"/>
              <a:gd name="connsiteY18" fmla="*/ 2074459 h 3603008"/>
              <a:gd name="connsiteX19" fmla="*/ 2047164 w 2511188"/>
              <a:gd name="connsiteY19" fmla="*/ 2060811 h 3603008"/>
              <a:gd name="connsiteX20" fmla="*/ 2129051 w 2511188"/>
              <a:gd name="connsiteY20" fmla="*/ 2019868 h 3603008"/>
              <a:gd name="connsiteX21" fmla="*/ 2156346 w 2511188"/>
              <a:gd name="connsiteY21" fmla="*/ 1978925 h 3603008"/>
              <a:gd name="connsiteX22" fmla="*/ 2197289 w 2511188"/>
              <a:gd name="connsiteY22" fmla="*/ 1937982 h 3603008"/>
              <a:gd name="connsiteX23" fmla="*/ 2210937 w 2511188"/>
              <a:gd name="connsiteY23" fmla="*/ 1897038 h 3603008"/>
              <a:gd name="connsiteX24" fmla="*/ 2169994 w 2511188"/>
              <a:gd name="connsiteY24" fmla="*/ 1869743 h 3603008"/>
              <a:gd name="connsiteX25" fmla="*/ 2129051 w 2511188"/>
              <a:gd name="connsiteY25" fmla="*/ 1856095 h 3603008"/>
              <a:gd name="connsiteX26" fmla="*/ 2101755 w 2511188"/>
              <a:gd name="connsiteY26" fmla="*/ 1815152 h 3603008"/>
              <a:gd name="connsiteX27" fmla="*/ 1965277 w 2511188"/>
              <a:gd name="connsiteY27" fmla="*/ 1774208 h 3603008"/>
              <a:gd name="connsiteX28" fmla="*/ 1883391 w 2511188"/>
              <a:gd name="connsiteY28" fmla="*/ 1746913 h 3603008"/>
              <a:gd name="connsiteX29" fmla="*/ 1842448 w 2511188"/>
              <a:gd name="connsiteY29" fmla="*/ 1733265 h 3603008"/>
              <a:gd name="connsiteX30" fmla="*/ 1760561 w 2511188"/>
              <a:gd name="connsiteY30" fmla="*/ 1692322 h 3603008"/>
              <a:gd name="connsiteX31" fmla="*/ 1665027 w 2511188"/>
              <a:gd name="connsiteY31" fmla="*/ 1678674 h 3603008"/>
              <a:gd name="connsiteX32" fmla="*/ 1583140 w 2511188"/>
              <a:gd name="connsiteY32" fmla="*/ 1651379 h 3603008"/>
              <a:gd name="connsiteX33" fmla="*/ 1501254 w 2511188"/>
              <a:gd name="connsiteY33" fmla="*/ 1596788 h 3603008"/>
              <a:gd name="connsiteX34" fmla="*/ 1460310 w 2511188"/>
              <a:gd name="connsiteY34" fmla="*/ 1569492 h 3603008"/>
              <a:gd name="connsiteX35" fmla="*/ 1419367 w 2511188"/>
              <a:gd name="connsiteY35" fmla="*/ 1555844 h 3603008"/>
              <a:gd name="connsiteX36" fmla="*/ 1378424 w 2511188"/>
              <a:gd name="connsiteY36" fmla="*/ 1528549 h 3603008"/>
              <a:gd name="connsiteX37" fmla="*/ 1296537 w 2511188"/>
              <a:gd name="connsiteY37" fmla="*/ 1501253 h 3603008"/>
              <a:gd name="connsiteX38" fmla="*/ 1255594 w 2511188"/>
              <a:gd name="connsiteY38" fmla="*/ 1487605 h 3603008"/>
              <a:gd name="connsiteX39" fmla="*/ 1201003 w 2511188"/>
              <a:gd name="connsiteY39" fmla="*/ 1473958 h 3603008"/>
              <a:gd name="connsiteX40" fmla="*/ 1119116 w 2511188"/>
              <a:gd name="connsiteY40" fmla="*/ 1446662 h 3603008"/>
              <a:gd name="connsiteX41" fmla="*/ 1078173 w 2511188"/>
              <a:gd name="connsiteY41" fmla="*/ 1433014 h 3603008"/>
              <a:gd name="connsiteX42" fmla="*/ 1037230 w 2511188"/>
              <a:gd name="connsiteY42" fmla="*/ 1405719 h 3603008"/>
              <a:gd name="connsiteX43" fmla="*/ 914400 w 2511188"/>
              <a:gd name="connsiteY43" fmla="*/ 1351128 h 3603008"/>
              <a:gd name="connsiteX44" fmla="*/ 928048 w 2511188"/>
              <a:gd name="connsiteY44" fmla="*/ 1310185 h 3603008"/>
              <a:gd name="connsiteX45" fmla="*/ 1037230 w 2511188"/>
              <a:gd name="connsiteY45" fmla="*/ 1269241 h 3603008"/>
              <a:gd name="connsiteX46" fmla="*/ 1078173 w 2511188"/>
              <a:gd name="connsiteY46" fmla="*/ 1255594 h 3603008"/>
              <a:gd name="connsiteX47" fmla="*/ 1146412 w 2511188"/>
              <a:gd name="connsiteY47" fmla="*/ 1187355 h 3603008"/>
              <a:gd name="connsiteX48" fmla="*/ 1187355 w 2511188"/>
              <a:gd name="connsiteY48" fmla="*/ 1160059 h 3603008"/>
              <a:gd name="connsiteX49" fmla="*/ 1201003 w 2511188"/>
              <a:gd name="connsiteY49" fmla="*/ 1050877 h 3603008"/>
              <a:gd name="connsiteX50" fmla="*/ 1037230 w 2511188"/>
              <a:gd name="connsiteY50" fmla="*/ 1037229 h 3603008"/>
              <a:gd name="connsiteX51" fmla="*/ 996286 w 2511188"/>
              <a:gd name="connsiteY51" fmla="*/ 1023582 h 3603008"/>
              <a:gd name="connsiteX52" fmla="*/ 914400 w 2511188"/>
              <a:gd name="connsiteY52" fmla="*/ 968991 h 3603008"/>
              <a:gd name="connsiteX53" fmla="*/ 887104 w 2511188"/>
              <a:gd name="connsiteY53" fmla="*/ 928047 h 3603008"/>
              <a:gd name="connsiteX54" fmla="*/ 859809 w 2511188"/>
              <a:gd name="connsiteY54" fmla="*/ 846161 h 3603008"/>
              <a:gd name="connsiteX55" fmla="*/ 900752 w 2511188"/>
              <a:gd name="connsiteY55" fmla="*/ 818865 h 3603008"/>
              <a:gd name="connsiteX56" fmla="*/ 996286 w 2511188"/>
              <a:gd name="connsiteY56" fmla="*/ 805217 h 3603008"/>
              <a:gd name="connsiteX57" fmla="*/ 1064525 w 2511188"/>
              <a:gd name="connsiteY57" fmla="*/ 791570 h 3603008"/>
              <a:gd name="connsiteX58" fmla="*/ 1105468 w 2511188"/>
              <a:gd name="connsiteY58" fmla="*/ 764274 h 3603008"/>
              <a:gd name="connsiteX59" fmla="*/ 1310185 w 2511188"/>
              <a:gd name="connsiteY59" fmla="*/ 723331 h 3603008"/>
              <a:gd name="connsiteX60" fmla="*/ 1392071 w 2511188"/>
              <a:gd name="connsiteY60" fmla="*/ 682388 h 3603008"/>
              <a:gd name="connsiteX61" fmla="*/ 1473958 w 2511188"/>
              <a:gd name="connsiteY61" fmla="*/ 655092 h 3603008"/>
              <a:gd name="connsiteX62" fmla="*/ 1514901 w 2511188"/>
              <a:gd name="connsiteY62" fmla="*/ 641444 h 3603008"/>
              <a:gd name="connsiteX63" fmla="*/ 1651379 w 2511188"/>
              <a:gd name="connsiteY63" fmla="*/ 600501 h 3603008"/>
              <a:gd name="connsiteX64" fmla="*/ 1774209 w 2511188"/>
              <a:gd name="connsiteY64" fmla="*/ 518614 h 3603008"/>
              <a:gd name="connsiteX65" fmla="*/ 1815152 w 2511188"/>
              <a:gd name="connsiteY65" fmla="*/ 491319 h 3603008"/>
              <a:gd name="connsiteX66" fmla="*/ 1897039 w 2511188"/>
              <a:gd name="connsiteY66" fmla="*/ 464023 h 3603008"/>
              <a:gd name="connsiteX67" fmla="*/ 1937982 w 2511188"/>
              <a:gd name="connsiteY67" fmla="*/ 450376 h 3603008"/>
              <a:gd name="connsiteX68" fmla="*/ 2033516 w 2511188"/>
              <a:gd name="connsiteY68" fmla="*/ 423080 h 3603008"/>
              <a:gd name="connsiteX69" fmla="*/ 2129051 w 2511188"/>
              <a:gd name="connsiteY69" fmla="*/ 395785 h 3603008"/>
              <a:gd name="connsiteX70" fmla="*/ 2183642 w 2511188"/>
              <a:gd name="connsiteY70" fmla="*/ 272955 h 3603008"/>
              <a:gd name="connsiteX71" fmla="*/ 2197289 w 2511188"/>
              <a:gd name="connsiteY71" fmla="*/ 232011 h 3603008"/>
              <a:gd name="connsiteX72" fmla="*/ 2197289 w 2511188"/>
              <a:gd name="connsiteY72" fmla="*/ 95534 h 3603008"/>
              <a:gd name="connsiteX73" fmla="*/ 2224585 w 2511188"/>
              <a:gd name="connsiteY73" fmla="*/ 54591 h 3603008"/>
              <a:gd name="connsiteX74" fmla="*/ 2374710 w 2511188"/>
              <a:gd name="connsiteY74" fmla="*/ 13647 h 3603008"/>
              <a:gd name="connsiteX75" fmla="*/ 2415654 w 2511188"/>
              <a:gd name="connsiteY75" fmla="*/ 0 h 3603008"/>
              <a:gd name="connsiteX76" fmla="*/ 2511188 w 2511188"/>
              <a:gd name="connsiteY76" fmla="*/ 13647 h 360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511188" h="3603008">
                <a:moveTo>
                  <a:pt x="13648" y="3603008"/>
                </a:moveTo>
                <a:cubicBezTo>
                  <a:pt x="18197" y="3430137"/>
                  <a:pt x="19943" y="3257169"/>
                  <a:pt x="27295" y="3084394"/>
                </a:cubicBezTo>
                <a:cubicBezTo>
                  <a:pt x="28437" y="3057561"/>
                  <a:pt x="50574" y="2884517"/>
                  <a:pt x="54591" y="2852382"/>
                </a:cubicBezTo>
                <a:cubicBezTo>
                  <a:pt x="50042" y="2711355"/>
                  <a:pt x="49229" y="2570158"/>
                  <a:pt x="40943" y="2429301"/>
                </a:cubicBezTo>
                <a:cubicBezTo>
                  <a:pt x="40098" y="2414940"/>
                  <a:pt x="33729" y="2401225"/>
                  <a:pt x="27295" y="2388358"/>
                </a:cubicBezTo>
                <a:cubicBezTo>
                  <a:pt x="19960" y="2373687"/>
                  <a:pt x="9098" y="2361062"/>
                  <a:pt x="0" y="2347414"/>
                </a:cubicBezTo>
                <a:cubicBezTo>
                  <a:pt x="4549" y="2329217"/>
                  <a:pt x="1930" y="2307470"/>
                  <a:pt x="13648" y="2292823"/>
                </a:cubicBezTo>
                <a:cubicBezTo>
                  <a:pt x="22635" y="2281590"/>
                  <a:pt x="40331" y="2281077"/>
                  <a:pt x="54591" y="2279176"/>
                </a:cubicBezTo>
                <a:cubicBezTo>
                  <a:pt x="108891" y="2271936"/>
                  <a:pt x="163773" y="2270077"/>
                  <a:pt x="218364" y="2265528"/>
                </a:cubicBezTo>
                <a:cubicBezTo>
                  <a:pt x="232012" y="2260979"/>
                  <a:pt x="245351" y="2255369"/>
                  <a:pt x="259307" y="2251880"/>
                </a:cubicBezTo>
                <a:cubicBezTo>
                  <a:pt x="312528" y="2238575"/>
                  <a:pt x="369151" y="2232289"/>
                  <a:pt x="423080" y="2224585"/>
                </a:cubicBezTo>
                <a:cubicBezTo>
                  <a:pt x="516979" y="2193285"/>
                  <a:pt x="403452" y="2224585"/>
                  <a:pt x="573206" y="2224585"/>
                </a:cubicBezTo>
                <a:cubicBezTo>
                  <a:pt x="609883" y="2224585"/>
                  <a:pt x="645743" y="2212464"/>
                  <a:pt x="682388" y="2210937"/>
                </a:cubicBezTo>
                <a:cubicBezTo>
                  <a:pt x="864257" y="2203359"/>
                  <a:pt x="1046328" y="2201838"/>
                  <a:pt x="1228298" y="2197289"/>
                </a:cubicBezTo>
                <a:lnTo>
                  <a:pt x="1351128" y="2156346"/>
                </a:lnTo>
                <a:cubicBezTo>
                  <a:pt x="1364776" y="2151797"/>
                  <a:pt x="1377796" y="2144482"/>
                  <a:pt x="1392071" y="2142698"/>
                </a:cubicBezTo>
                <a:cubicBezTo>
                  <a:pt x="1428465" y="2138149"/>
                  <a:pt x="1464684" y="2131863"/>
                  <a:pt x="1501254" y="2129050"/>
                </a:cubicBezTo>
                <a:cubicBezTo>
                  <a:pt x="1642158" y="2118211"/>
                  <a:pt x="1924334" y="2101755"/>
                  <a:pt x="1924334" y="2101755"/>
                </a:cubicBezTo>
                <a:lnTo>
                  <a:pt x="2006221" y="2074459"/>
                </a:lnTo>
                <a:cubicBezTo>
                  <a:pt x="2019869" y="2069910"/>
                  <a:pt x="2035194" y="2068791"/>
                  <a:pt x="2047164" y="2060811"/>
                </a:cubicBezTo>
                <a:cubicBezTo>
                  <a:pt x="2100077" y="2025536"/>
                  <a:pt x="2072546" y="2038703"/>
                  <a:pt x="2129051" y="2019868"/>
                </a:cubicBezTo>
                <a:cubicBezTo>
                  <a:pt x="2138149" y="2006220"/>
                  <a:pt x="2145845" y="1991526"/>
                  <a:pt x="2156346" y="1978925"/>
                </a:cubicBezTo>
                <a:cubicBezTo>
                  <a:pt x="2168702" y="1964098"/>
                  <a:pt x="2186583" y="1954041"/>
                  <a:pt x="2197289" y="1937982"/>
                </a:cubicBezTo>
                <a:cubicBezTo>
                  <a:pt x="2205269" y="1926012"/>
                  <a:pt x="2206388" y="1910686"/>
                  <a:pt x="2210937" y="1897038"/>
                </a:cubicBezTo>
                <a:cubicBezTo>
                  <a:pt x="2197289" y="1887940"/>
                  <a:pt x="2184665" y="1877078"/>
                  <a:pt x="2169994" y="1869743"/>
                </a:cubicBezTo>
                <a:cubicBezTo>
                  <a:pt x="2157127" y="1863309"/>
                  <a:pt x="2140285" y="1865082"/>
                  <a:pt x="2129051" y="1856095"/>
                </a:cubicBezTo>
                <a:cubicBezTo>
                  <a:pt x="2116243" y="1845848"/>
                  <a:pt x="2115664" y="1823845"/>
                  <a:pt x="2101755" y="1815152"/>
                </a:cubicBezTo>
                <a:cubicBezTo>
                  <a:pt x="2072061" y="1796594"/>
                  <a:pt x="2002155" y="1785271"/>
                  <a:pt x="1965277" y="1774208"/>
                </a:cubicBezTo>
                <a:cubicBezTo>
                  <a:pt x="1937719" y="1765941"/>
                  <a:pt x="1910686" y="1756011"/>
                  <a:pt x="1883391" y="1746913"/>
                </a:cubicBezTo>
                <a:cubicBezTo>
                  <a:pt x="1869743" y="1742364"/>
                  <a:pt x="1854418" y="1741245"/>
                  <a:pt x="1842448" y="1733265"/>
                </a:cubicBezTo>
                <a:cubicBezTo>
                  <a:pt x="1807943" y="1710262"/>
                  <a:pt x="1800919" y="1700394"/>
                  <a:pt x="1760561" y="1692322"/>
                </a:cubicBezTo>
                <a:cubicBezTo>
                  <a:pt x="1729018" y="1686013"/>
                  <a:pt x="1696872" y="1683223"/>
                  <a:pt x="1665027" y="1678674"/>
                </a:cubicBezTo>
                <a:cubicBezTo>
                  <a:pt x="1637731" y="1669576"/>
                  <a:pt x="1607080" y="1667339"/>
                  <a:pt x="1583140" y="1651379"/>
                </a:cubicBezTo>
                <a:lnTo>
                  <a:pt x="1501254" y="1596788"/>
                </a:lnTo>
                <a:cubicBezTo>
                  <a:pt x="1487606" y="1587689"/>
                  <a:pt x="1475871" y="1574679"/>
                  <a:pt x="1460310" y="1569492"/>
                </a:cubicBezTo>
                <a:cubicBezTo>
                  <a:pt x="1446662" y="1564943"/>
                  <a:pt x="1432234" y="1562278"/>
                  <a:pt x="1419367" y="1555844"/>
                </a:cubicBezTo>
                <a:cubicBezTo>
                  <a:pt x="1404696" y="1548509"/>
                  <a:pt x="1393413" y="1535211"/>
                  <a:pt x="1378424" y="1528549"/>
                </a:cubicBezTo>
                <a:cubicBezTo>
                  <a:pt x="1352132" y="1516864"/>
                  <a:pt x="1323833" y="1510352"/>
                  <a:pt x="1296537" y="1501253"/>
                </a:cubicBezTo>
                <a:cubicBezTo>
                  <a:pt x="1282889" y="1496704"/>
                  <a:pt x="1269550" y="1491094"/>
                  <a:pt x="1255594" y="1487605"/>
                </a:cubicBezTo>
                <a:cubicBezTo>
                  <a:pt x="1237397" y="1483056"/>
                  <a:pt x="1218969" y="1479348"/>
                  <a:pt x="1201003" y="1473958"/>
                </a:cubicBezTo>
                <a:cubicBezTo>
                  <a:pt x="1173444" y="1465690"/>
                  <a:pt x="1146412" y="1455761"/>
                  <a:pt x="1119116" y="1446662"/>
                </a:cubicBezTo>
                <a:cubicBezTo>
                  <a:pt x="1105468" y="1442113"/>
                  <a:pt x="1090143" y="1440994"/>
                  <a:pt x="1078173" y="1433014"/>
                </a:cubicBezTo>
                <a:cubicBezTo>
                  <a:pt x="1064525" y="1423916"/>
                  <a:pt x="1052219" y="1412381"/>
                  <a:pt x="1037230" y="1405719"/>
                </a:cubicBezTo>
                <a:cubicBezTo>
                  <a:pt x="891059" y="1340754"/>
                  <a:pt x="1007059" y="1412900"/>
                  <a:pt x="914400" y="1351128"/>
                </a:cubicBezTo>
                <a:cubicBezTo>
                  <a:pt x="918949" y="1337480"/>
                  <a:pt x="919061" y="1321419"/>
                  <a:pt x="928048" y="1310185"/>
                </a:cubicBezTo>
                <a:cubicBezTo>
                  <a:pt x="956131" y="1275081"/>
                  <a:pt x="998389" y="1278951"/>
                  <a:pt x="1037230" y="1269241"/>
                </a:cubicBezTo>
                <a:cubicBezTo>
                  <a:pt x="1051186" y="1265752"/>
                  <a:pt x="1064525" y="1260143"/>
                  <a:pt x="1078173" y="1255594"/>
                </a:cubicBezTo>
                <a:cubicBezTo>
                  <a:pt x="1187354" y="1182805"/>
                  <a:pt x="1055427" y="1278340"/>
                  <a:pt x="1146412" y="1187355"/>
                </a:cubicBezTo>
                <a:cubicBezTo>
                  <a:pt x="1158010" y="1175757"/>
                  <a:pt x="1173707" y="1169158"/>
                  <a:pt x="1187355" y="1160059"/>
                </a:cubicBezTo>
                <a:cubicBezTo>
                  <a:pt x="1213580" y="1120722"/>
                  <a:pt x="1287974" y="1068271"/>
                  <a:pt x="1201003" y="1050877"/>
                </a:cubicBezTo>
                <a:cubicBezTo>
                  <a:pt x="1147287" y="1040134"/>
                  <a:pt x="1091821" y="1041778"/>
                  <a:pt x="1037230" y="1037229"/>
                </a:cubicBezTo>
                <a:cubicBezTo>
                  <a:pt x="1023582" y="1032680"/>
                  <a:pt x="1008862" y="1030568"/>
                  <a:pt x="996286" y="1023582"/>
                </a:cubicBezTo>
                <a:cubicBezTo>
                  <a:pt x="967609" y="1007651"/>
                  <a:pt x="914400" y="968991"/>
                  <a:pt x="914400" y="968991"/>
                </a:cubicBezTo>
                <a:cubicBezTo>
                  <a:pt x="905301" y="955343"/>
                  <a:pt x="893766" y="943036"/>
                  <a:pt x="887104" y="928047"/>
                </a:cubicBezTo>
                <a:cubicBezTo>
                  <a:pt x="875419" y="901755"/>
                  <a:pt x="859809" y="846161"/>
                  <a:pt x="859809" y="846161"/>
                </a:cubicBezTo>
                <a:cubicBezTo>
                  <a:pt x="873457" y="837062"/>
                  <a:pt x="885041" y="823578"/>
                  <a:pt x="900752" y="818865"/>
                </a:cubicBezTo>
                <a:cubicBezTo>
                  <a:pt x="931563" y="809621"/>
                  <a:pt x="964556" y="810505"/>
                  <a:pt x="996286" y="805217"/>
                </a:cubicBezTo>
                <a:cubicBezTo>
                  <a:pt x="1019167" y="801404"/>
                  <a:pt x="1041779" y="796119"/>
                  <a:pt x="1064525" y="791570"/>
                </a:cubicBezTo>
                <a:cubicBezTo>
                  <a:pt x="1078173" y="782471"/>
                  <a:pt x="1090479" y="770936"/>
                  <a:pt x="1105468" y="764274"/>
                </a:cubicBezTo>
                <a:cubicBezTo>
                  <a:pt x="1186111" y="728433"/>
                  <a:pt x="1216497" y="733741"/>
                  <a:pt x="1310185" y="723331"/>
                </a:cubicBezTo>
                <a:cubicBezTo>
                  <a:pt x="1459509" y="673555"/>
                  <a:pt x="1233327" y="752941"/>
                  <a:pt x="1392071" y="682388"/>
                </a:cubicBezTo>
                <a:cubicBezTo>
                  <a:pt x="1418363" y="670703"/>
                  <a:pt x="1446662" y="664191"/>
                  <a:pt x="1473958" y="655092"/>
                </a:cubicBezTo>
                <a:cubicBezTo>
                  <a:pt x="1487606" y="650543"/>
                  <a:pt x="1500945" y="644933"/>
                  <a:pt x="1514901" y="641444"/>
                </a:cubicBezTo>
                <a:cubicBezTo>
                  <a:pt x="1545421" y="633814"/>
                  <a:pt x="1631439" y="613794"/>
                  <a:pt x="1651379" y="600501"/>
                </a:cubicBezTo>
                <a:lnTo>
                  <a:pt x="1774209" y="518614"/>
                </a:lnTo>
                <a:cubicBezTo>
                  <a:pt x="1787857" y="509516"/>
                  <a:pt x="1799591" y="496506"/>
                  <a:pt x="1815152" y="491319"/>
                </a:cubicBezTo>
                <a:lnTo>
                  <a:pt x="1897039" y="464023"/>
                </a:lnTo>
                <a:cubicBezTo>
                  <a:pt x="1910687" y="459474"/>
                  <a:pt x="1924026" y="453865"/>
                  <a:pt x="1937982" y="450376"/>
                </a:cubicBezTo>
                <a:cubicBezTo>
                  <a:pt x="2108643" y="407710"/>
                  <a:pt x="1896461" y="462239"/>
                  <a:pt x="2033516" y="423080"/>
                </a:cubicBezTo>
                <a:cubicBezTo>
                  <a:pt x="2153509" y="388796"/>
                  <a:pt x="2030855" y="428515"/>
                  <a:pt x="2129051" y="395785"/>
                </a:cubicBezTo>
                <a:cubicBezTo>
                  <a:pt x="2161533" y="298337"/>
                  <a:pt x="2140386" y="337838"/>
                  <a:pt x="2183642" y="272955"/>
                </a:cubicBezTo>
                <a:cubicBezTo>
                  <a:pt x="2188191" y="259307"/>
                  <a:pt x="2197289" y="246397"/>
                  <a:pt x="2197289" y="232011"/>
                </a:cubicBezTo>
                <a:cubicBezTo>
                  <a:pt x="2197289" y="134965"/>
                  <a:pt x="2160897" y="192581"/>
                  <a:pt x="2197289" y="95534"/>
                </a:cubicBezTo>
                <a:cubicBezTo>
                  <a:pt x="2203048" y="80176"/>
                  <a:pt x="2210676" y="63284"/>
                  <a:pt x="2224585" y="54591"/>
                </a:cubicBezTo>
                <a:cubicBezTo>
                  <a:pt x="2263623" y="30192"/>
                  <a:pt x="2330545" y="24688"/>
                  <a:pt x="2374710" y="13647"/>
                </a:cubicBezTo>
                <a:cubicBezTo>
                  <a:pt x="2388667" y="10158"/>
                  <a:pt x="2402006" y="4549"/>
                  <a:pt x="2415654" y="0"/>
                </a:cubicBezTo>
                <a:cubicBezTo>
                  <a:pt x="2492814" y="15431"/>
                  <a:pt x="2460696" y="13647"/>
                  <a:pt x="2511188" y="13647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4204681" y="4778714"/>
            <a:ext cx="216024" cy="180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 rot="-2160000">
            <a:off x="623309" y="3737938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Rue de Bruxelles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3449" y="6088559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 smtClean="0">
                <a:solidFill>
                  <a:srgbClr val="0000FF"/>
                </a:solidFill>
              </a:rPr>
              <a:t>Senne</a:t>
            </a:r>
            <a:endParaRPr lang="fr-BE" sz="4000" b="1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674736" y="6088559"/>
            <a:ext cx="22402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err="1" smtClean="0">
                <a:solidFill>
                  <a:srgbClr val="99FF99"/>
                </a:solidFill>
              </a:rPr>
              <a:t>Sennette</a:t>
            </a:r>
            <a:endParaRPr lang="fr-BE" sz="4400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0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fr-BE" sz="2800" dirty="0" smtClean="0"/>
              <a:t>Imperméabilisation - Ferraillement d’une dalle de béton autour des bâtiments de la société de transports Van </a:t>
            </a:r>
            <a:r>
              <a:rPr lang="fr-BE" sz="2800" dirty="0" err="1" smtClean="0"/>
              <a:t>Mieghem</a:t>
            </a: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2"/>
            <a:ext cx="9144000" cy="6021288"/>
          </a:xfrm>
        </p:spPr>
      </p:pic>
    </p:spTree>
    <p:extLst>
      <p:ext uri="{BB962C8B-B14F-4D97-AF65-F5344CB8AC3E}">
        <p14:creationId xmlns:p14="http://schemas.microsoft.com/office/powerpoint/2010/main" val="2954267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Senne à hauteur de la confluence avec la </a:t>
            </a:r>
            <a:r>
              <a:rPr lang="fr-BE" sz="2800" dirty="0" err="1" smtClean="0"/>
              <a:t>Sennette</a:t>
            </a:r>
            <a:r>
              <a:rPr lang="fr-BE" sz="2800" dirty="0" smtClean="0"/>
              <a:t>, constatez les réparations importantes à hauteur du méandre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</p:spPr>
      </p:pic>
      <p:cxnSp>
        <p:nvCxnSpPr>
          <p:cNvPr id="5" name="Connecteur droit avec flèche 4"/>
          <p:cNvCxnSpPr/>
          <p:nvPr/>
        </p:nvCxnSpPr>
        <p:spPr>
          <a:xfrm flipH="1">
            <a:off x="1907704" y="1412776"/>
            <a:ext cx="1944216" cy="504056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499992" y="4420668"/>
            <a:ext cx="2541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7200" b="1" dirty="0" smtClean="0"/>
              <a:t>Senne</a:t>
            </a:r>
            <a:endParaRPr lang="fr-BE" sz="7200" b="1" dirty="0"/>
          </a:p>
        </p:txBody>
      </p:sp>
      <p:sp>
        <p:nvSpPr>
          <p:cNvPr id="7" name="ZoneTexte 6"/>
          <p:cNvSpPr txBox="1"/>
          <p:nvPr/>
        </p:nvSpPr>
        <p:spPr>
          <a:xfrm rot="20570066">
            <a:off x="3238314" y="3596442"/>
            <a:ext cx="171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 err="1" smtClean="0"/>
              <a:t>Sennette</a:t>
            </a:r>
            <a:endParaRPr lang="fr-BE" sz="3200" b="1" dirty="0"/>
          </a:p>
        </p:txBody>
      </p:sp>
    </p:spTree>
    <p:extLst>
      <p:ext uri="{BB962C8B-B14F-4D97-AF65-F5344CB8AC3E}">
        <p14:creationId xmlns:p14="http://schemas.microsoft.com/office/powerpoint/2010/main" val="31234586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Vanne de </a:t>
            </a:r>
            <a:r>
              <a:rPr lang="fr-BE" sz="2800" dirty="0" err="1" smtClean="0"/>
              <a:t>Lembeek</a:t>
            </a: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90669"/>
          </a:xfrm>
        </p:spPr>
      </p:pic>
      <p:cxnSp>
        <p:nvCxnSpPr>
          <p:cNvPr id="5" name="Connecteur droit avec flèche 4"/>
          <p:cNvCxnSpPr/>
          <p:nvPr/>
        </p:nvCxnSpPr>
        <p:spPr>
          <a:xfrm>
            <a:off x="4499992" y="908720"/>
            <a:ext cx="0" cy="1656184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42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fr-BE" dirty="0" smtClean="0"/>
              <a:t>Travaux réalisés: By-Pass de </a:t>
            </a:r>
            <a:r>
              <a:rPr lang="fr-BE" dirty="0" err="1" smtClean="0"/>
              <a:t>Ripain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sz="2800" dirty="0"/>
              <a:t>C</a:t>
            </a:r>
            <a:r>
              <a:rPr lang="fr-BE" sz="2800" dirty="0" smtClean="0"/>
              <a:t>es travaux permettrons de protéger une dizaine d’habitations situées dans le hameau de </a:t>
            </a:r>
            <a:r>
              <a:rPr lang="fr-BE" sz="2800" smtClean="0"/>
              <a:t>Ripain  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03109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1945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64704"/>
            <a:ext cx="5184575" cy="5937523"/>
          </a:xfrm>
        </p:spPr>
      </p:pic>
    </p:spTree>
    <p:extLst>
      <p:ext uri="{BB962C8B-B14F-4D97-AF65-F5344CB8AC3E}">
        <p14:creationId xmlns:p14="http://schemas.microsoft.com/office/powerpoint/2010/main" val="13625404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98" y="0"/>
            <a:ext cx="9130601" cy="476672"/>
          </a:xfrm>
        </p:spPr>
        <p:txBody>
          <a:bodyPr>
            <a:normAutofit fontScale="90000"/>
          </a:bodyPr>
          <a:lstStyle/>
          <a:p>
            <a:r>
              <a:rPr lang="fr-BE" sz="2800" dirty="0" smtClean="0"/>
              <a:t>Hameau de </a:t>
            </a:r>
            <a:r>
              <a:rPr lang="fr-BE" sz="2800" dirty="0" err="1" smtClean="0"/>
              <a:t>Ripain</a:t>
            </a:r>
            <a:r>
              <a:rPr lang="fr-BE" sz="2800" dirty="0" smtClean="0"/>
              <a:t>, lors des inondations du 14/11/2010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048"/>
            <a:ext cx="9059503" cy="6309320"/>
          </a:xfrm>
        </p:spPr>
      </p:pic>
      <p:sp>
        <p:nvSpPr>
          <p:cNvPr id="5" name="Flèche vers le bas 4"/>
          <p:cNvSpPr/>
          <p:nvPr/>
        </p:nvSpPr>
        <p:spPr>
          <a:xfrm rot="2412501">
            <a:off x="2794882" y="2512589"/>
            <a:ext cx="326045" cy="1591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2627784" y="22768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Exploitation agricole</a:t>
            </a:r>
            <a:endParaRPr lang="fr-BE" b="1" dirty="0"/>
          </a:p>
        </p:txBody>
      </p:sp>
      <p:sp>
        <p:nvSpPr>
          <p:cNvPr id="7" name="Flèche vers le bas 6"/>
          <p:cNvSpPr/>
          <p:nvPr/>
        </p:nvSpPr>
        <p:spPr>
          <a:xfrm>
            <a:off x="8484876" y="4023426"/>
            <a:ext cx="2423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8100392" y="3717032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Moulin</a:t>
            </a:r>
            <a:endParaRPr lang="fr-BE" b="1" dirty="0"/>
          </a:p>
        </p:txBody>
      </p:sp>
      <p:sp>
        <p:nvSpPr>
          <p:cNvPr id="9" name="Ellipse 8"/>
          <p:cNvSpPr/>
          <p:nvPr/>
        </p:nvSpPr>
        <p:spPr>
          <a:xfrm rot="19188685">
            <a:off x="395536" y="4511596"/>
            <a:ext cx="709228" cy="233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251520" y="5085184"/>
            <a:ext cx="68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Pont </a:t>
            </a:r>
          </a:p>
        </p:txBody>
      </p:sp>
      <p:cxnSp>
        <p:nvCxnSpPr>
          <p:cNvPr id="12" name="Connecteur droit avec flèche 11"/>
          <p:cNvCxnSpPr>
            <a:stCxn id="10" idx="0"/>
            <a:endCxn id="9" idx="3"/>
          </p:cNvCxnSpPr>
          <p:nvPr/>
        </p:nvCxnSpPr>
        <p:spPr>
          <a:xfrm flipV="1">
            <a:off x="592607" y="4853349"/>
            <a:ext cx="19300" cy="2318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547664" y="2060848"/>
            <a:ext cx="144016" cy="1247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50150" y="1700808"/>
            <a:ext cx="1749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Chemin du </a:t>
            </a:r>
            <a:r>
              <a:rPr lang="fr-BE" sz="1600" b="1" dirty="0" err="1" smtClean="0"/>
              <a:t>Sparou</a:t>
            </a:r>
            <a:endParaRPr lang="fr-BE" sz="1600" b="1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4788024" y="3191490"/>
            <a:ext cx="1224136" cy="1029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508104" y="285293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Rue du moulin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1549314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fr-BE" sz="2800" dirty="0" smtClean="0"/>
              <a:t>Suite à ces inondations le propriétaire de cette exploitation agricole décide d’ériger une digue pour protéger sa ferme. (février 2011)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1" cy="6021288"/>
          </a:xfrm>
        </p:spPr>
      </p:pic>
    </p:spTree>
    <p:extLst>
      <p:ext uri="{BB962C8B-B14F-4D97-AF65-F5344CB8AC3E}">
        <p14:creationId xmlns:p14="http://schemas.microsoft.com/office/powerpoint/2010/main" val="41108657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fr-BE" sz="2800" dirty="0" smtClean="0"/>
              <a:t>Cette digue protégera également les habitations situées rue du Moulin et Chemin du </a:t>
            </a:r>
            <a:r>
              <a:rPr lang="fr-BE" sz="2800" dirty="0" err="1" smtClean="0"/>
              <a:t>Sparou</a:t>
            </a:r>
            <a:r>
              <a:rPr lang="fr-BE" sz="2800" dirty="0" smtClean="0"/>
              <a:t> (haut </a:t>
            </a:r>
            <a:r>
              <a:rPr lang="fr-BE" sz="2800" dirty="0" err="1" smtClean="0"/>
              <a:t>Ripain</a:t>
            </a:r>
            <a:r>
              <a:rPr lang="fr-BE" sz="2800" dirty="0" smtClean="0"/>
              <a:t>)  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8"/>
            <a:ext cx="9144000" cy="587727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270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fr-BE" sz="2400" b="1" dirty="0" smtClean="0"/>
              <a:t>Suite à ces travaux importants, qui auront une influence, en cas de crue sur l’aval, un (des) habitant(s) du bas </a:t>
            </a:r>
            <a:r>
              <a:rPr lang="fr-BE" sz="2400" b="1" dirty="0" err="1" smtClean="0"/>
              <a:t>Ripain</a:t>
            </a:r>
            <a:r>
              <a:rPr lang="fr-BE" sz="2400" b="1" dirty="0" smtClean="0"/>
              <a:t> interpelle(nt) la Direction des cours d’eau non navigables </a:t>
            </a:r>
            <a:endParaRPr lang="fr-BE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2050202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sz="2000" b="1" dirty="0"/>
              <a:t>D</a:t>
            </a:r>
            <a:r>
              <a:rPr lang="fr-BE" sz="2000" b="1" dirty="0" smtClean="0"/>
              <a:t>es travaux débutent fin 2011, ces travaux consisteront à renforcer les berges de la Senne, à la réalisation de merlons de protection des habitations et à l’aménagement d’un by-pass.</a:t>
            </a:r>
            <a:endParaRPr lang="fr-BE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22202055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fr-BE" sz="2800" dirty="0"/>
              <a:t>D</a:t>
            </a:r>
            <a:r>
              <a:rPr lang="fr-BE" sz="2800" dirty="0" smtClean="0"/>
              <a:t>igues de protection à la côte atteinte en novembre 2010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1919732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fr-BE" sz="2000" b="1" dirty="0" smtClean="0"/>
              <a:t>Anciennement la Senne au Moulin de </a:t>
            </a:r>
            <a:r>
              <a:rPr lang="fr-BE" sz="2000" b="1" dirty="0" err="1" smtClean="0"/>
              <a:t>Ripain</a:t>
            </a:r>
            <a:r>
              <a:rPr lang="fr-BE" sz="2000" b="1" dirty="0" smtClean="0"/>
              <a:t> n’autorisait qu’un débit de </a:t>
            </a:r>
            <a:r>
              <a:rPr lang="fr-BE" sz="2000" b="1" u="sng" dirty="0" smtClean="0"/>
              <a:t>24 M3/S         </a:t>
            </a:r>
            <a:r>
              <a:rPr lang="fr-BE" sz="2000" b="1" dirty="0" smtClean="0"/>
              <a:t>(20 M3 à la chute  + 4 M3/S au petit canal de dérivation)</a:t>
            </a:r>
            <a:endParaRPr lang="fr-BE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4704"/>
            <a:ext cx="9144000" cy="6093296"/>
          </a:xfrm>
        </p:spPr>
      </p:pic>
    </p:spTree>
    <p:extLst>
      <p:ext uri="{BB962C8B-B14F-4D97-AF65-F5344CB8AC3E}">
        <p14:creationId xmlns:p14="http://schemas.microsoft.com/office/powerpoint/2010/main" val="2256721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sz="2800" b="1" dirty="0" smtClean="0"/>
              <a:t>Par l’aménagement de ce by-pass, le débit est porté à 40 M3/S</a:t>
            </a:r>
            <a:endParaRPr lang="fr-BE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709001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r>
              <a:rPr lang="fr-BE" sz="2400" dirty="0" smtClean="0"/>
              <a:t>Parallèlement à ces travaux, la commune a réalisé la réfection de la voirie (rue du Moulin) et la création de chambres de collecte des eaux de ruissèlement </a:t>
            </a:r>
            <a:endParaRPr lang="fr-BE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4744"/>
            <a:ext cx="9144000" cy="5733256"/>
          </a:xfrm>
        </p:spPr>
      </p:pic>
    </p:spTree>
    <p:extLst>
      <p:ext uri="{BB962C8B-B14F-4D97-AF65-F5344CB8AC3E}">
        <p14:creationId xmlns:p14="http://schemas.microsoft.com/office/powerpoint/2010/main" val="25439707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fr-BE" sz="2800" dirty="0" smtClean="0"/>
              <a:t>By-Pass lors de la préalerte de crue du 23/12/2013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3999" cy="6309320"/>
          </a:xfrm>
        </p:spPr>
      </p:pic>
    </p:spTree>
    <p:extLst>
      <p:ext uri="{BB962C8B-B14F-4D97-AF65-F5344CB8AC3E}">
        <p14:creationId xmlns:p14="http://schemas.microsoft.com/office/powerpoint/2010/main" val="87673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1950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012392" cy="5760640"/>
          </a:xfrm>
        </p:spPr>
      </p:pic>
    </p:spTree>
    <p:extLst>
      <p:ext uri="{BB962C8B-B14F-4D97-AF65-F5344CB8AC3E}">
        <p14:creationId xmlns:p14="http://schemas.microsoft.com/office/powerpoint/2010/main" val="28555659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Il est évident que ces travaux augmenteront la capacité de débit et par conséquent la rapidité d’écoulement des eaux vers les zones situées en aval. (débit passant de 24 M3/S à 40 M3/S)</a:t>
            </a:r>
          </a:p>
          <a:p>
            <a:endParaRPr lang="fr-BE" dirty="0"/>
          </a:p>
          <a:p>
            <a:r>
              <a:rPr lang="fr-BE" dirty="0" smtClean="0"/>
              <a:t>Nous souhaitons d’ailleurs toujours pouvoir obtenir l’étude d’incidence de ces travaux sur l’aval. (notre courrier du 05/12/2011 adressé </a:t>
            </a:r>
            <a:r>
              <a:rPr lang="fr-BE" smtClean="0"/>
              <a:t>au Bourgmestre de Tubize)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28615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 smtClean="0"/>
              <a:t> </a:t>
            </a:r>
          </a:p>
          <a:p>
            <a:pPr marL="0" indent="0">
              <a:buNone/>
            </a:pPr>
            <a:r>
              <a:rPr lang="fr-BE" dirty="0"/>
              <a:t> </a:t>
            </a:r>
            <a:r>
              <a:rPr lang="fr-BE" dirty="0" smtClean="0"/>
              <a:t>                   </a:t>
            </a:r>
          </a:p>
          <a:p>
            <a:pPr marL="0" indent="0">
              <a:buNone/>
            </a:pPr>
            <a:r>
              <a:rPr lang="fr-BE" sz="8000" dirty="0" smtClean="0"/>
              <a:t>Prévention contre les inondations, en passe d’être réalisée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21985376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fr-BE" dirty="0" smtClean="0"/>
              <a:t>Construction de la ZIT de </a:t>
            </a:r>
            <a:r>
              <a:rPr lang="fr-BE" dirty="0" err="1" smtClean="0"/>
              <a:t>Steenkerke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fr-BE" dirty="0" smtClean="0"/>
              <a:t>Lors de la réunion d’information du 26/06/2012 nous avons été informés de la construction en amont de </a:t>
            </a:r>
            <a:r>
              <a:rPr lang="fr-BE" dirty="0" err="1" smtClean="0"/>
              <a:t>Rebecq</a:t>
            </a:r>
            <a:r>
              <a:rPr lang="fr-BE" dirty="0" smtClean="0"/>
              <a:t>, d’une Zone d’Immersion Temporaire complètement automatisée. L’estimation du montant de cet investissement (hors expropriation) est de 1.100.000 € TVA comprise, soit 5,30 € le M3. A titre de comparaison, le montant estimé par le bureau d’étude pour réaliser la ZIT de 20.000 M3 sur le </a:t>
            </a:r>
            <a:r>
              <a:rPr lang="fr-BE" dirty="0" err="1" smtClean="0"/>
              <a:t>Coeurcq</a:t>
            </a:r>
            <a:r>
              <a:rPr lang="fr-BE" dirty="0" smtClean="0"/>
              <a:t> en amont des étangs variait de 500.000 € à 600.000 €, soit + ou – 25 € le M3, soit 5x le montant au M3 de la ZIT de </a:t>
            </a:r>
            <a:r>
              <a:rPr lang="fr-BE" dirty="0" err="1" smtClean="0"/>
              <a:t>Steenkerke</a:t>
            </a:r>
            <a:r>
              <a:rPr lang="fr-BE" dirty="0" smtClean="0"/>
              <a:t>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8973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fr-BE" sz="3600" dirty="0" smtClean="0"/>
              <a:t>La création de ce bassin de 207.500 M3 permettra de retenir les eaux pendant 6 heures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971945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sz="3600" dirty="0" smtClean="0"/>
              <a:t>L’ouvrage d’art qui pourra accueillir la vanne </a:t>
            </a:r>
            <a:endParaRPr lang="fr-BE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4751774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Pour pouvoir réaliser ces travaux la Senne a été détournée</a:t>
            </a:r>
            <a:endParaRPr lang="fr-BE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40321165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5400" dirty="0" smtClean="0"/>
              <a:t>       </a:t>
            </a:r>
          </a:p>
          <a:p>
            <a:pPr marL="0" indent="0">
              <a:buNone/>
            </a:pPr>
            <a:r>
              <a:rPr lang="fr-BE" sz="5400" dirty="0"/>
              <a:t> </a:t>
            </a:r>
            <a:r>
              <a:rPr lang="fr-BE" sz="5400" dirty="0" smtClean="0"/>
              <a:t>              </a:t>
            </a:r>
            <a:r>
              <a:rPr lang="fr-BE" sz="5400" b="1" dirty="0" smtClean="0"/>
              <a:t>Entretien</a:t>
            </a:r>
            <a:endParaRPr lang="fr-BE" sz="5400" b="1" dirty="0"/>
          </a:p>
        </p:txBody>
      </p:sp>
    </p:spTree>
    <p:extLst>
      <p:ext uri="{BB962C8B-B14F-4D97-AF65-F5344CB8AC3E}">
        <p14:creationId xmlns:p14="http://schemas.microsoft.com/office/powerpoint/2010/main" val="390720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fr-BE" sz="3200" dirty="0" smtClean="0"/>
              <a:t>Entretien des berges de la Senne ce 18/04/2013</a:t>
            </a:r>
            <a:endParaRPr lang="fr-BE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137968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fr-BE" dirty="0" smtClean="0"/>
              <a:t>1966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640960" cy="5688632"/>
          </a:xfrm>
        </p:spPr>
      </p:pic>
    </p:spTree>
    <p:extLst>
      <p:ext uri="{BB962C8B-B14F-4D97-AF65-F5344CB8AC3E}">
        <p14:creationId xmlns:p14="http://schemas.microsoft.com/office/powerpoint/2010/main" val="265054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96"/>
            <a:ext cx="9183417" cy="6831704"/>
          </a:xfrm>
        </p:spPr>
      </p:pic>
      <p:sp>
        <p:nvSpPr>
          <p:cNvPr id="5" name="ZoneTexte 4"/>
          <p:cNvSpPr txBox="1"/>
          <p:nvPr/>
        </p:nvSpPr>
        <p:spPr>
          <a:xfrm>
            <a:off x="3491880" y="4955494"/>
            <a:ext cx="52425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4800" dirty="0" smtClean="0">
                <a:solidFill>
                  <a:schemeClr val="bg1"/>
                </a:solidFill>
              </a:rPr>
              <a:t>10 décembre 1966</a:t>
            </a:r>
            <a:br>
              <a:rPr lang="fr-BE" sz="4800" dirty="0" smtClean="0">
                <a:solidFill>
                  <a:schemeClr val="bg1"/>
                </a:solidFill>
              </a:rPr>
            </a:br>
            <a:r>
              <a:rPr lang="fr-BE" sz="4800" dirty="0" smtClean="0">
                <a:solidFill>
                  <a:schemeClr val="bg1"/>
                </a:solidFill>
              </a:rPr>
              <a:t>Boulevard G. Deryck</a:t>
            </a:r>
            <a:endParaRPr lang="fr-B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855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1001</Words>
  <Application>Microsoft Office PowerPoint</Application>
  <PresentationFormat>Affichage à l'écran (4:3)</PresentationFormat>
  <Paragraphs>207</Paragraphs>
  <Slides>77</Slides>
  <Notes>42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78" baseType="lpstr">
      <vt:lpstr>Thème Office</vt:lpstr>
      <vt:lpstr>Présentation PowerPoint</vt:lpstr>
      <vt:lpstr>1916</vt:lpstr>
      <vt:lpstr>1930</vt:lpstr>
      <vt:lpstr>1939</vt:lpstr>
      <vt:lpstr>1939</vt:lpstr>
      <vt:lpstr>1945</vt:lpstr>
      <vt:lpstr>1950</vt:lpstr>
      <vt:lpstr>1966</vt:lpstr>
      <vt:lpstr>Présentation PowerPoint</vt:lpstr>
      <vt:lpstr>1993</vt:lpstr>
      <vt:lpstr>1993</vt:lpstr>
      <vt:lpstr>1995</vt:lpstr>
      <vt:lpstr>2003</vt:lpstr>
      <vt:lpstr>Les inondations des 13 et 14 novembre 2010</vt:lpstr>
      <vt:lpstr>La Senne dans notre région</vt:lpstr>
      <vt:lpstr>Rebecq  1107 maisons touchées</vt:lpstr>
      <vt:lpstr>Tubize  1650 ménages sinistrés</vt:lpstr>
      <vt:lpstr>Pont de Ripain (débit maximun de 35 M3/S)</vt:lpstr>
      <vt:lpstr>Moulin de Ripain sous eau</vt:lpstr>
      <vt:lpstr>Début de la rue Ripainoise</vt:lpstr>
      <vt:lpstr>Après la crue, le Ry de Froye se jetant dans la Senne à environ 300 m du pont d’Ophain</vt:lpstr>
      <vt:lpstr>Impasse du pont d’Ophain</vt:lpstr>
      <vt:lpstr>Rue du Pont des Pierres – à l’arrière des maisons coule la Senne – à l’arrière de la rue coule le Ry de Froye</vt:lpstr>
      <vt:lpstr>Pont d’Ophain</vt:lpstr>
      <vt:lpstr>Erosion des berges avant l’arsenal des pompiers</vt:lpstr>
      <vt:lpstr>Arsenal des pompiers  et dépôt communal</vt:lpstr>
      <vt:lpstr>Rue Ferrer</vt:lpstr>
      <vt:lpstr>Rue du Marais</vt:lpstr>
      <vt:lpstr>Place du Remblai</vt:lpstr>
      <vt:lpstr>Rue Ferrer</vt:lpstr>
      <vt:lpstr>Confluence du Coeurcq et de la Senne – cette confluence se situe à l’arrière des maisons du Bld Georges Deryck, à deux pas du centre culturel</vt:lpstr>
      <vt:lpstr>Cité Jacquet – Boulevard  G. Deryck</vt:lpstr>
      <vt:lpstr>Centre culturel</vt:lpstr>
      <vt:lpstr>Boulevard Georges Deryck</vt:lpstr>
      <vt:lpstr>Rue de la Croisette</vt:lpstr>
      <vt:lpstr>Après</vt:lpstr>
      <vt:lpstr>Après</vt:lpstr>
      <vt:lpstr>Pont Scandiano – Rue de Bruxelles</vt:lpstr>
      <vt:lpstr>Les maisons de retraite  de la rue Neuve Cour et de l’Avenue Scandiano</vt:lpstr>
      <vt:lpstr>Des pensionnaires de la Résidence Neuve Cour  devant être évacués</vt:lpstr>
      <vt:lpstr>Il faut augmenter la capacité de stockage en approfondissant cette zone naturellement inondée</vt:lpstr>
      <vt:lpstr>Avenue Scandiano</vt:lpstr>
      <vt:lpstr>Tubize-centre</vt:lpstr>
      <vt:lpstr>Carrefour de la rue de Bruxelles, du Bld. G. Deryck et de la rue de Nivelles </vt:lpstr>
      <vt:lpstr>Carrefour de la rue de Bruxelles, du Bld. G. Deryck  et de la rue de Nivelles </vt:lpstr>
      <vt:lpstr>Rue Lacroix</vt:lpstr>
      <vt:lpstr>Rue des Poissonniers</vt:lpstr>
      <vt:lpstr>Rue du Pont Demeur, l’eau c’est infiltrée à cet endroit par le pont du chemin de fer reliant Fabelta et cette rue.</vt:lpstr>
      <vt:lpstr>Pas encore construit et déjà sous eau !!!!!</vt:lpstr>
      <vt:lpstr>Fabelta - nord</vt:lpstr>
      <vt:lpstr>Zoning Fabelta – des entreprises durement touchées ont de sérieuses difficultés d’assurance</vt:lpstr>
      <vt:lpstr>Plaques commémoratives reprenant le niveau des crues et mesuré à partir du sol</vt:lpstr>
      <vt:lpstr>Ces inondations ont provoqué un drame à Deux-Acren</vt:lpstr>
      <vt:lpstr>Fabelta Nord</vt:lpstr>
      <vt:lpstr>Confluence de la Senne et de la Sennette</vt:lpstr>
      <vt:lpstr>Imperméabilisation - Ferraillement d’une dalle de béton autour des bâtiments de la société de transports Van Mieghem </vt:lpstr>
      <vt:lpstr>Senne à hauteur de la confluence avec la Sennette, constatez les réparations importantes à hauteur du méandre</vt:lpstr>
      <vt:lpstr>Vanne de Lembeek </vt:lpstr>
      <vt:lpstr>Travaux réalisés: By-Pass de Ripain</vt:lpstr>
      <vt:lpstr>Hameau de Ripain, lors des inondations du 14/11/2010</vt:lpstr>
      <vt:lpstr>Suite à ces inondations le propriétaire de cette exploitation agricole décide d’ériger une digue pour protéger sa ferme. (février 2011)</vt:lpstr>
      <vt:lpstr>Cette digue protégera également les habitations situées rue du Moulin et Chemin du Sparou (haut Ripain)  </vt:lpstr>
      <vt:lpstr>Suite à ces travaux importants, qui auront une influence, en cas de crue sur l’aval, un (des) habitant(s) du bas Ripain interpelle(nt) la Direction des cours d’eau non navigables </vt:lpstr>
      <vt:lpstr>Des travaux débutent fin 2011, ces travaux consisteront à renforcer les berges de la Senne, à la réalisation de merlons de protection des habitations et à l’aménagement d’un by-pass.</vt:lpstr>
      <vt:lpstr>Digues de protection à la côte atteinte en novembre 2010</vt:lpstr>
      <vt:lpstr>Anciennement la Senne au Moulin de Ripain n’autorisait qu’un débit de 24 M3/S         (20 M3 à la chute  + 4 M3/S au petit canal de dérivation)</vt:lpstr>
      <vt:lpstr>Par l’aménagement de ce by-pass, le débit est porté à 40 M3/S</vt:lpstr>
      <vt:lpstr>Parallèlement à ces travaux, la commune a réalisé la réfection de la voirie (rue du Moulin) et la création de chambres de collecte des eaux de ruissèlement </vt:lpstr>
      <vt:lpstr>By-Pass lors de la préalerte de crue du 23/12/2013</vt:lpstr>
      <vt:lpstr>Présentation PowerPoint</vt:lpstr>
      <vt:lpstr>Présentation PowerPoint</vt:lpstr>
      <vt:lpstr>Construction de la ZIT de Steenkerke</vt:lpstr>
      <vt:lpstr>La création de ce bassin de 207.500 M3 permettra de retenir les eaux pendant 6 heures.</vt:lpstr>
      <vt:lpstr>L’ouvrage d’art qui pourra accueillir la vanne </vt:lpstr>
      <vt:lpstr>Pour pouvoir réaliser ces travaux la Senne a été détournée</vt:lpstr>
      <vt:lpstr>Présentation PowerPoint</vt:lpstr>
      <vt:lpstr>Entretien des berges de la Senne ce 18/04/2013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Débordement de la Senne Inondations des 13 et 14 novembre 2010</dc:title>
  <dc:creator>Jean-Pierre</dc:creator>
  <cp:lastModifiedBy>DE VOS-FUMIERE</cp:lastModifiedBy>
  <cp:revision>260</cp:revision>
  <dcterms:created xsi:type="dcterms:W3CDTF">2011-10-23T05:46:51Z</dcterms:created>
  <dcterms:modified xsi:type="dcterms:W3CDTF">2013-07-15T06:23:44Z</dcterms:modified>
</cp:coreProperties>
</file>